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8"/>
  </p:notesMasterIdLst>
  <p:sldIdLst>
    <p:sldId id="293" r:id="rId2"/>
    <p:sldId id="320" r:id="rId3"/>
    <p:sldId id="353" r:id="rId4"/>
    <p:sldId id="321" r:id="rId5"/>
    <p:sldId id="322" r:id="rId6"/>
    <p:sldId id="323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085F3-A77E-408E-9F90-D3B01E2760CC}" type="datetimeFigureOut">
              <a:rPr lang="ko-KR" altLang="en-US" smtClean="0"/>
              <a:t>2017-03-23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91C5F-1D0F-4256-BD1C-618DF4C91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965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Theta</a:t>
            </a:r>
            <a:r>
              <a:rPr lang="ko-KR" altLang="en-US" dirty="0" smtClean="0"/>
              <a:t>를 업데이트할 때마다 </a:t>
            </a:r>
            <a:r>
              <a:rPr lang="en-US" altLang="ko-KR" dirty="0" err="1" smtClean="0"/>
              <a:t>overfitting</a:t>
            </a:r>
            <a:r>
              <a:rPr lang="ko-KR" altLang="en-US" dirty="0" smtClean="0"/>
              <a:t>되는 </a:t>
            </a:r>
            <a:r>
              <a:rPr lang="en-US" altLang="ko-KR" dirty="0" smtClean="0"/>
              <a:t>theta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outputing</a:t>
            </a:r>
            <a:r>
              <a:rPr lang="ko-KR" altLang="en-US" dirty="0" smtClean="0"/>
              <a:t>되는 것을 방지하기 위함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배치 </a:t>
            </a:r>
            <a:r>
              <a:rPr lang="ko-KR" altLang="en-US" dirty="0" err="1" smtClean="0"/>
              <a:t>이터레이션이면</a:t>
            </a:r>
            <a:r>
              <a:rPr lang="ko-KR" altLang="en-US" dirty="0" smtClean="0"/>
              <a:t> 배치 </a:t>
            </a:r>
            <a:r>
              <a:rPr lang="ko-KR" altLang="en-US" dirty="0" err="1" smtClean="0"/>
              <a:t>업데이트시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regularization</a:t>
            </a:r>
            <a:r>
              <a:rPr lang="en-US" altLang="ko-KR" baseline="0" dirty="0" smtClean="0"/>
              <a:t> term</a:t>
            </a:r>
            <a:r>
              <a:rPr lang="ko-KR" altLang="en-US" baseline="0" dirty="0" smtClean="0"/>
              <a:t>이 포함될 것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학습 데이터에 대한 오차를 최소화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E4A2F-89AF-428E-9EAB-2363F75F2D84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3724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696B-9374-4FC8-A4A4-DDB21E4308C9}" type="datetime1">
              <a:rPr lang="ko-KR" altLang="en-US" smtClean="0"/>
              <a:t>2017-03-23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667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2017-03-23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2579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2017-03-23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6825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2017-03-23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308256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2017-03-23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80388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2017-03-23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7371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2017-03-23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7202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0FDD-37C3-44C6-926E-30504FBD2D12}" type="datetime1">
              <a:rPr lang="ko-KR" altLang="en-US" smtClean="0"/>
              <a:t>2017-03-23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673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6C0D-36C2-4B2B-9620-3F481773C3BD}" type="datetime1">
              <a:rPr lang="ko-KR" altLang="en-US" smtClean="0"/>
              <a:t>2017-03-23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86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A0AE-82B0-4EE0-BB01-FCB58416881D}" type="datetime1">
              <a:rPr lang="ko-KR" altLang="en-US" smtClean="0"/>
              <a:t>2017-03-23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313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DD2A-9A58-465F-9A0F-1C8629BE06FE}" type="datetime1">
              <a:rPr lang="ko-KR" altLang="en-US" smtClean="0"/>
              <a:t>2017-03-23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50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FD41-B754-45DC-A522-98D3F864B24A}" type="datetime1">
              <a:rPr lang="ko-KR" altLang="en-US" smtClean="0"/>
              <a:t>2017-03-23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2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21B1-7A1E-426C-AF01-35749B7BF4ED}" type="datetime1">
              <a:rPr lang="ko-KR" altLang="en-US" smtClean="0"/>
              <a:t>2017-03-23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91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3A041-F064-4634-BCB4-E288DF9234D4}" type="datetime1">
              <a:rPr lang="ko-KR" altLang="en-US" smtClean="0"/>
              <a:t>2017-03-23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570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B916-A8CC-4508-BDB7-A7C41CF51D78}" type="datetime1">
              <a:rPr lang="ko-KR" altLang="en-US" smtClean="0"/>
              <a:t>2017-03-23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248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0F88-DEEA-4445-973D-596FFE796746}" type="datetime1">
              <a:rPr lang="ko-KR" altLang="en-US" smtClean="0"/>
              <a:t>2017-03-23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36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E8D3-738E-482E-B8E9-37E700B6269C}" type="datetime1">
              <a:rPr lang="ko-KR" altLang="en-US" smtClean="0"/>
              <a:t>2017-03-23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88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174896E-ED42-4D61-895F-99B0D2E268F3}" type="datetime1">
              <a:rPr lang="ko-KR" altLang="en-US" smtClean="0"/>
              <a:t>2017-03-23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9200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hdr="0" ftr="0" dt="0"/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icmoon@kaist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29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49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48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0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51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50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0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1966" y="1769540"/>
            <a:ext cx="9440034" cy="1828801"/>
          </a:xfrm>
        </p:spPr>
        <p:txBody>
          <a:bodyPr/>
          <a:lstStyle/>
          <a:p>
            <a:r>
              <a:rPr lang="en-US" altLang="ko-KR" b="1" dirty="0" smtClean="0"/>
              <a:t>Artificial Neural Network</a:t>
            </a:r>
            <a:endParaRPr lang="ko-KR" alt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1966" y="3598339"/>
            <a:ext cx="9440034" cy="1049867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Il-Chul Moon</a:t>
            </a:r>
            <a:br>
              <a:rPr lang="en-US" altLang="ko-KR" dirty="0" smtClean="0"/>
            </a:br>
            <a:r>
              <a:rPr lang="en-US" altLang="ko-KR" dirty="0" smtClean="0"/>
              <a:t>Dept. of Industrial and Systems Engineering</a:t>
            </a:r>
            <a:br>
              <a:rPr lang="en-US" altLang="ko-KR" dirty="0" smtClean="0"/>
            </a:br>
            <a:r>
              <a:rPr lang="en-US" altLang="ko-KR" dirty="0" smtClean="0"/>
              <a:t>KAIST</a:t>
            </a:r>
            <a:endParaRPr lang="en-US" altLang="ko-KR" dirty="0"/>
          </a:p>
          <a:p>
            <a:r>
              <a:rPr lang="en-US" altLang="ko-KR" dirty="0" smtClean="0">
                <a:hlinkClick r:id="rId2"/>
              </a:rPr>
              <a:t>icmoon@kaist.ac.kr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5" y="6477005"/>
            <a:ext cx="753545" cy="365125"/>
          </a:xfrm>
        </p:spPr>
        <p:txBody>
          <a:bodyPr/>
          <a:lstStyle/>
          <a:p>
            <a:fld id="{5201CCC1-3165-4E50-B981-0BF2C62E271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64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5834" y="264469"/>
            <a:ext cx="6967406" cy="970450"/>
          </a:xfrm>
        </p:spPr>
        <p:txBody>
          <a:bodyPr>
            <a:normAutofit fontScale="90000"/>
          </a:bodyPr>
          <a:lstStyle/>
          <a:p>
            <a:r>
              <a:rPr lang="en-US" altLang="ko-KR" sz="4400" dirty="0"/>
              <a:t>Problem of Linear Decision Boundary</a:t>
            </a:r>
            <a:endParaRPr lang="ko-KR" alt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0031" y="1403328"/>
            <a:ext cx="9843883" cy="532698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Consider the sandwich case</a:t>
            </a:r>
          </a:p>
          <a:p>
            <a:pPr lvl="1"/>
            <a:r>
              <a:rPr lang="en-US" altLang="ko-KR" dirty="0" smtClean="0"/>
              <a:t>The orange X marks cannot</a:t>
            </a:r>
            <a:br>
              <a:rPr lang="en-US" altLang="ko-KR" dirty="0" smtClean="0"/>
            </a:br>
            <a:r>
              <a:rPr lang="en-US" altLang="ko-KR" dirty="0" smtClean="0"/>
              <a:t>be classified as the negative</a:t>
            </a:r>
            <a:br>
              <a:rPr lang="en-US" altLang="ko-KR" dirty="0" smtClean="0"/>
            </a:br>
            <a:r>
              <a:rPr lang="en-US" altLang="ko-KR" dirty="0" smtClean="0"/>
              <a:t>by the model limitation</a:t>
            </a:r>
          </a:p>
          <a:p>
            <a:r>
              <a:rPr lang="en-US" altLang="ko-KR" dirty="0" smtClean="0"/>
              <a:t>Many real world applications</a:t>
            </a:r>
            <a:br>
              <a:rPr lang="en-US" altLang="ko-KR" dirty="0" smtClean="0"/>
            </a:br>
            <a:r>
              <a:rPr lang="en-US" altLang="ko-KR" dirty="0" smtClean="0"/>
              <a:t>have non-linear cases</a:t>
            </a:r>
          </a:p>
          <a:p>
            <a:pPr lvl="1"/>
            <a:r>
              <a:rPr lang="en-US" altLang="ko-KR" dirty="0" smtClean="0"/>
              <a:t>Any cases with peak as positive</a:t>
            </a:r>
          </a:p>
          <a:p>
            <a:pPr lvl="2"/>
            <a:r>
              <a:rPr lang="en-US" altLang="ko-KR" dirty="0" smtClean="0"/>
              <a:t>Then, the before and the</a:t>
            </a:r>
            <a:br>
              <a:rPr lang="en-US" altLang="ko-KR" dirty="0" smtClean="0"/>
            </a:br>
            <a:r>
              <a:rPr lang="en-US" altLang="ko-KR" dirty="0" smtClean="0"/>
              <a:t>after around the peak are negative</a:t>
            </a:r>
            <a:br>
              <a:rPr lang="en-US" altLang="ko-KR" dirty="0" smtClean="0"/>
            </a:br>
            <a:r>
              <a:rPr lang="en-US" altLang="ko-KR" dirty="0" smtClean="0">
                <a:sym typeface="Wingdings" panose="05000000000000000000" pitchFamily="2" charset="2"/>
              </a:rPr>
              <a:t> Non-linear boundary</a:t>
            </a:r>
          </a:p>
          <a:p>
            <a:r>
              <a:rPr lang="en-US" altLang="ko-KR" dirty="0" smtClean="0"/>
              <a:t>Ways to make the boundary non-linear</a:t>
            </a:r>
          </a:p>
          <a:p>
            <a:pPr lvl="1"/>
            <a:r>
              <a:rPr lang="en-US" altLang="ko-KR" dirty="0" smtClean="0"/>
              <a:t>Make the model more complex</a:t>
            </a:r>
          </a:p>
          <a:p>
            <a:pPr lvl="2"/>
            <a:r>
              <a:rPr lang="en-US" altLang="ko-KR" dirty="0" smtClean="0"/>
              <a:t>Change the neuron input activation function</a:t>
            </a:r>
          </a:p>
          <a:p>
            <a:pPr lvl="1"/>
            <a:r>
              <a:rPr lang="en-US" altLang="ko-KR" dirty="0" smtClean="0"/>
              <a:t>Apply the model to the higher dimension features</a:t>
            </a:r>
          </a:p>
          <a:p>
            <a:pPr lvl="1"/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00370" y="6181992"/>
            <a:ext cx="753545" cy="365125"/>
          </a:xfrm>
        </p:spPr>
        <p:txBody>
          <a:bodyPr/>
          <a:lstStyle/>
          <a:p>
            <a:fld id="{E4E48515-694B-44C7-A9EB-D2CB2C6423BC}" type="slidenum">
              <a:rPr lang="ko-KR" altLang="en-US" smtClean="0"/>
              <a:t>10</a:t>
            </a:fld>
            <a:endParaRPr lang="ko-KR" alt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983989" y="5779554"/>
            <a:ext cx="0" cy="419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709939" y="5716547"/>
            <a:ext cx="3240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776077" y="3259274"/>
            <a:ext cx="360040" cy="398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8272021" y="3943350"/>
            <a:ext cx="360040" cy="398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9676177" y="3569010"/>
            <a:ext cx="360040" cy="398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8290023" y="4537416"/>
            <a:ext cx="360040" cy="398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Multiply 10"/>
          <p:cNvSpPr/>
          <p:nvPr/>
        </p:nvSpPr>
        <p:spPr>
          <a:xfrm>
            <a:off x="10036217" y="4267386"/>
            <a:ext cx="540060" cy="49861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Multiply 11"/>
          <p:cNvSpPr/>
          <p:nvPr/>
        </p:nvSpPr>
        <p:spPr>
          <a:xfrm>
            <a:off x="9388145" y="4519414"/>
            <a:ext cx="540060" cy="49861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Multiply 12"/>
          <p:cNvSpPr/>
          <p:nvPr/>
        </p:nvSpPr>
        <p:spPr>
          <a:xfrm>
            <a:off x="8797185" y="5266497"/>
            <a:ext cx="540060" cy="49861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Multiply 13"/>
          <p:cNvSpPr/>
          <p:nvPr/>
        </p:nvSpPr>
        <p:spPr>
          <a:xfrm>
            <a:off x="9856197" y="5218441"/>
            <a:ext cx="540060" cy="49861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0731096" y="5764604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x</a:t>
            </a:r>
            <a:r>
              <a:rPr lang="en-US" altLang="ko-KR" b="1" baseline="-25000" dirty="0"/>
              <a:t>1</a:t>
            </a:r>
            <a:endParaRPr lang="ko-KR" altLang="en-US" b="1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7596403" y="1819114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x</a:t>
            </a:r>
            <a:r>
              <a:rPr lang="en-US" altLang="ko-KR" b="1" baseline="-25000" dirty="0"/>
              <a:t>2</a:t>
            </a:r>
            <a:endParaRPr lang="ko-KR" altLang="en-US" b="1" baseline="-25000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7222734" y="3259276"/>
            <a:ext cx="3938609" cy="2754307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9136117" y="4123372"/>
            <a:ext cx="252028" cy="369041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16489" y="417081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/>
              <a:t>w</a:t>
            </a:r>
            <a:endParaRPr lang="ko-KR" altLang="en-US" b="1" i="1" dirty="0"/>
          </a:p>
        </p:txBody>
      </p:sp>
      <p:sp>
        <p:nvSpPr>
          <p:cNvPr id="20" name="자유형 14"/>
          <p:cNvSpPr/>
          <p:nvPr/>
        </p:nvSpPr>
        <p:spPr>
          <a:xfrm rot="13754992">
            <a:off x="7872581" y="3973127"/>
            <a:ext cx="3360949" cy="1367050"/>
          </a:xfrm>
          <a:custGeom>
            <a:avLst/>
            <a:gdLst>
              <a:gd name="connsiteX0" fmla="*/ 0 w 2761673"/>
              <a:gd name="connsiteY0" fmla="*/ 782816 h 793438"/>
              <a:gd name="connsiteX1" fmla="*/ 1080655 w 2761673"/>
              <a:gd name="connsiteY1" fmla="*/ 699689 h 793438"/>
              <a:gd name="connsiteX2" fmla="*/ 1764146 w 2761673"/>
              <a:gd name="connsiteY2" fmla="*/ 99325 h 793438"/>
              <a:gd name="connsiteX3" fmla="*/ 2761673 w 2761673"/>
              <a:gd name="connsiteY3" fmla="*/ 6962 h 7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73" h="793438">
                <a:moveTo>
                  <a:pt x="0" y="782816"/>
                </a:moveTo>
                <a:cubicBezTo>
                  <a:pt x="393315" y="798210"/>
                  <a:pt x="786631" y="813604"/>
                  <a:pt x="1080655" y="699689"/>
                </a:cubicBezTo>
                <a:cubicBezTo>
                  <a:pt x="1374679" y="585774"/>
                  <a:pt x="1483976" y="214779"/>
                  <a:pt x="1764146" y="99325"/>
                </a:cubicBezTo>
                <a:cubicBezTo>
                  <a:pt x="2044316" y="-16129"/>
                  <a:pt x="2402994" y="-4584"/>
                  <a:pt x="2761673" y="6962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34"/>
          <p:cNvCxnSpPr/>
          <p:nvPr/>
        </p:nvCxnSpPr>
        <p:spPr>
          <a:xfrm flipV="1">
            <a:off x="10369881" y="2851477"/>
            <a:ext cx="580419" cy="97304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40"/>
          <p:cNvCxnSpPr/>
          <p:nvPr/>
        </p:nvCxnSpPr>
        <p:spPr>
          <a:xfrm flipH="1" flipV="1">
            <a:off x="9621463" y="2976191"/>
            <a:ext cx="1739258" cy="207644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 rot="19717376">
                <a:off x="10546359" y="2551284"/>
                <a:ext cx="4939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17376">
                <a:off x="10546359" y="2551284"/>
                <a:ext cx="493981" cy="369332"/>
              </a:xfrm>
              <a:prstGeom prst="rect">
                <a:avLst/>
              </a:prstGeom>
              <a:blipFill>
                <a:blip r:embed="rId2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Multiply 24"/>
          <p:cNvSpPr/>
          <p:nvPr/>
        </p:nvSpPr>
        <p:spPr>
          <a:xfrm>
            <a:off x="8126527" y="1968159"/>
            <a:ext cx="540060" cy="498618"/>
          </a:xfrm>
          <a:prstGeom prst="mathMultiply">
            <a:avLst/>
          </a:prstGeom>
          <a:solidFill>
            <a:srgbClr val="E47442"/>
          </a:solidFill>
          <a:ln>
            <a:solidFill>
              <a:srgbClr val="E474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Multiply 25"/>
          <p:cNvSpPr/>
          <p:nvPr/>
        </p:nvSpPr>
        <p:spPr>
          <a:xfrm>
            <a:off x="7478455" y="2220187"/>
            <a:ext cx="540060" cy="498618"/>
          </a:xfrm>
          <a:prstGeom prst="mathMultiply">
            <a:avLst/>
          </a:prstGeom>
          <a:solidFill>
            <a:srgbClr val="E47442"/>
          </a:solidFill>
          <a:ln>
            <a:solidFill>
              <a:srgbClr val="E474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Multiply 26"/>
          <p:cNvSpPr/>
          <p:nvPr/>
        </p:nvSpPr>
        <p:spPr>
          <a:xfrm>
            <a:off x="6887495" y="2967270"/>
            <a:ext cx="540060" cy="498618"/>
          </a:xfrm>
          <a:prstGeom prst="mathMultiply">
            <a:avLst/>
          </a:prstGeom>
          <a:solidFill>
            <a:srgbClr val="E47442"/>
          </a:solidFill>
          <a:ln>
            <a:solidFill>
              <a:srgbClr val="E474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Multiply 27"/>
          <p:cNvSpPr/>
          <p:nvPr/>
        </p:nvSpPr>
        <p:spPr>
          <a:xfrm>
            <a:off x="7946507" y="2919214"/>
            <a:ext cx="540060" cy="498618"/>
          </a:xfrm>
          <a:prstGeom prst="mathMultiply">
            <a:avLst/>
          </a:prstGeom>
          <a:solidFill>
            <a:srgbClr val="E47442"/>
          </a:solidFill>
          <a:ln>
            <a:solidFill>
              <a:srgbClr val="E474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7084712" y="1550981"/>
            <a:ext cx="3938609" cy="2754307"/>
          </a:xfrm>
          <a:prstGeom prst="line">
            <a:avLst/>
          </a:prstGeom>
          <a:ln w="635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88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5623" y="195483"/>
            <a:ext cx="8856004" cy="970450"/>
          </a:xfrm>
        </p:spPr>
        <p:txBody>
          <a:bodyPr>
            <a:normAutofit fontScale="90000"/>
          </a:bodyPr>
          <a:lstStyle/>
          <a:p>
            <a:r>
              <a:rPr lang="en-US" altLang="ko-KR" sz="4400" dirty="0"/>
              <a:t>Linear Boundary </a:t>
            </a:r>
            <a:r>
              <a:rPr lang="en-US" altLang="ko-KR" sz="4400" dirty="0" smtClean="0"/>
              <a:t>and </a:t>
            </a:r>
            <a:r>
              <a:rPr lang="en-US" altLang="ko-KR" sz="4400" dirty="0"/>
              <a:t>Logic Operator</a:t>
            </a:r>
            <a:endParaRPr lang="ko-KR" alt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3707" y="1324136"/>
            <a:ext cx="5722151" cy="322220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Ways to make the boundary non-linear</a:t>
            </a:r>
          </a:p>
          <a:p>
            <a:pPr lvl="1"/>
            <a:r>
              <a:rPr lang="en-US" altLang="ko-KR" dirty="0" smtClean="0"/>
              <a:t>Apply </a:t>
            </a:r>
            <a:r>
              <a:rPr lang="en-US" altLang="ko-KR" dirty="0"/>
              <a:t>the model to the higher dimension </a:t>
            </a:r>
            <a:r>
              <a:rPr lang="en-US" altLang="ko-KR" dirty="0" smtClean="0"/>
              <a:t>features</a:t>
            </a:r>
          </a:p>
          <a:p>
            <a:r>
              <a:rPr lang="en-US" altLang="ko-KR" dirty="0" smtClean="0"/>
              <a:t>XOR(</a:t>
            </a:r>
            <a:r>
              <a:rPr lang="en-US" altLang="ko-KR" dirty="0" err="1" smtClean="0"/>
              <a:t>x,y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x==</a:t>
            </a:r>
            <a:r>
              <a:rPr lang="en-US" altLang="ko-KR" dirty="0" err="1" smtClean="0"/>
              <a:t>y</a:t>
            </a:r>
            <a:r>
              <a:rPr lang="en-US" altLang="ko-KR" dirty="0" err="1" smtClean="0">
                <a:sym typeface="Wingdings" panose="05000000000000000000" pitchFamily="2" charset="2"/>
              </a:rPr>
              <a:t></a:t>
            </a:r>
            <a:r>
              <a:rPr lang="en-US" altLang="ko-KR" dirty="0" err="1" smtClean="0"/>
              <a:t>Same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Negative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x!=</a:t>
            </a:r>
            <a:r>
              <a:rPr lang="en-US" altLang="ko-KR" dirty="0" err="1" smtClean="0">
                <a:sym typeface="Wingdings" panose="05000000000000000000" pitchFamily="2" charset="2"/>
              </a:rPr>
              <a:t>yDifferent</a:t>
            </a:r>
            <a:r>
              <a:rPr lang="en-US" altLang="ko-KR" dirty="0" smtClean="0">
                <a:sym typeface="Wingdings" panose="05000000000000000000" pitchFamily="2" charset="2"/>
              </a:rPr>
              <a:t>  Positive</a:t>
            </a:r>
          </a:p>
          <a:p>
            <a:pPr lvl="1"/>
            <a:r>
              <a:rPr lang="en-US" altLang="ko-KR" dirty="0" smtClean="0"/>
              <a:t>Clear example of non-linear decision boundary</a:t>
            </a:r>
          </a:p>
          <a:p>
            <a:r>
              <a:rPr lang="en-US" altLang="ko-KR" dirty="0" smtClean="0"/>
              <a:t>What if </a:t>
            </a:r>
          </a:p>
          <a:p>
            <a:pPr lvl="1"/>
            <a:r>
              <a:rPr lang="en-US" altLang="ko-KR" dirty="0" smtClean="0"/>
              <a:t>AND(x,-y) OR AND(-</a:t>
            </a:r>
            <a:r>
              <a:rPr lang="en-US" altLang="ko-KR" dirty="0" err="1" smtClean="0"/>
              <a:t>x,y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Equivalent to the linear decision boundary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09147" y="6426838"/>
            <a:ext cx="753545" cy="365125"/>
          </a:xfrm>
        </p:spPr>
        <p:txBody>
          <a:bodyPr/>
          <a:lstStyle/>
          <a:p>
            <a:fld id="{E4E48515-694B-44C7-A9EB-D2CB2C6423BC}" type="slidenum">
              <a:rPr lang="ko-KR" altLang="en-US" smtClean="0"/>
              <a:t>11</a:t>
            </a:fld>
            <a:endParaRPr lang="ko-KR" alt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8874104" y="4774131"/>
            <a:ext cx="1561022" cy="1474269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670996" y="1489831"/>
            <a:ext cx="2802927" cy="2522920"/>
            <a:chOff x="6092552" y="1544600"/>
            <a:chExt cx="2802927" cy="2522920"/>
          </a:xfrm>
        </p:grpSpPr>
        <p:grpSp>
          <p:nvGrpSpPr>
            <p:cNvPr id="29" name="Group 28"/>
            <p:cNvGrpSpPr/>
            <p:nvPr/>
          </p:nvGrpSpPr>
          <p:grpSpPr>
            <a:xfrm>
              <a:off x="6092552" y="1544600"/>
              <a:ext cx="2802927" cy="2472829"/>
              <a:chOff x="5162046" y="2590603"/>
              <a:chExt cx="3502269" cy="3253609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V="1">
                <a:off x="5652120" y="2775269"/>
                <a:ext cx="0" cy="29523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62046" y="5310209"/>
                <a:ext cx="32403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/>
              <p:cNvSpPr/>
              <p:nvPr/>
            </p:nvSpPr>
            <p:spPr>
              <a:xfrm>
                <a:off x="7398314" y="3282613"/>
                <a:ext cx="360040" cy="360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6012160" y="4856457"/>
                <a:ext cx="360040" cy="360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Multiply 33"/>
              <p:cNvSpPr/>
              <p:nvPr/>
            </p:nvSpPr>
            <p:spPr>
              <a:xfrm>
                <a:off x="5922150" y="3237608"/>
                <a:ext cx="540060" cy="45005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Multiply 34"/>
              <p:cNvSpPr/>
              <p:nvPr/>
            </p:nvSpPr>
            <p:spPr>
              <a:xfrm>
                <a:off x="7308304" y="4812103"/>
                <a:ext cx="540060" cy="45005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8183203" y="5358266"/>
                <a:ext cx="481112" cy="4859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x</a:t>
                </a:r>
                <a:r>
                  <a:rPr lang="en-US" altLang="ko-KR" b="1" baseline="-25000" dirty="0"/>
                  <a:t>1</a:t>
                </a:r>
                <a:endParaRPr lang="ko-KR" altLang="en-US" b="1" baseline="-25000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208150" y="2590603"/>
                <a:ext cx="481112" cy="4859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x</a:t>
                </a:r>
                <a:r>
                  <a:rPr lang="en-US" altLang="ko-KR" b="1" baseline="-25000" dirty="0"/>
                  <a:t>2</a:t>
                </a:r>
                <a:endParaRPr lang="ko-KR" altLang="en-US" b="1" baseline="-25000" dirty="0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6748153" y="364022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43049" y="320571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893119" y="369818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43049" y="204883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376582" y="4010393"/>
            <a:ext cx="3527590" cy="2558303"/>
            <a:chOff x="5798139" y="1555162"/>
            <a:chExt cx="3527590" cy="2558303"/>
          </a:xfrm>
        </p:grpSpPr>
        <p:grpSp>
          <p:nvGrpSpPr>
            <p:cNvPr id="44" name="Group 43"/>
            <p:cNvGrpSpPr/>
            <p:nvPr/>
          </p:nvGrpSpPr>
          <p:grpSpPr>
            <a:xfrm>
              <a:off x="5798139" y="1555162"/>
              <a:ext cx="3527590" cy="2558303"/>
              <a:chOff x="4794175" y="2604500"/>
              <a:chExt cx="4407736" cy="3366070"/>
            </a:xfrm>
          </p:grpSpPr>
          <p:cxnSp>
            <p:nvCxnSpPr>
              <p:cNvPr id="49" name="Straight Arrow Connector 48"/>
              <p:cNvCxnSpPr/>
              <p:nvPr/>
            </p:nvCxnSpPr>
            <p:spPr>
              <a:xfrm flipV="1">
                <a:off x="5652120" y="2775269"/>
                <a:ext cx="0" cy="29523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5162046" y="5310209"/>
                <a:ext cx="32403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6012160" y="4856457"/>
                <a:ext cx="360040" cy="360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Multiply 52"/>
              <p:cNvSpPr/>
              <p:nvPr/>
            </p:nvSpPr>
            <p:spPr>
              <a:xfrm>
                <a:off x="5922150" y="3237608"/>
                <a:ext cx="540060" cy="45005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Multiply 53"/>
              <p:cNvSpPr/>
              <p:nvPr/>
            </p:nvSpPr>
            <p:spPr>
              <a:xfrm>
                <a:off x="7308304" y="4812103"/>
                <a:ext cx="540060" cy="45005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7382824" y="5484624"/>
                <a:ext cx="1819087" cy="4859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AND(-x</a:t>
                </a:r>
                <a:r>
                  <a:rPr lang="en-US" altLang="ko-KR" b="1" baseline="-25000" dirty="0"/>
                  <a:t>1</a:t>
                </a:r>
                <a:r>
                  <a:rPr lang="en-US" altLang="ko-KR" b="1" dirty="0"/>
                  <a:t>,x</a:t>
                </a:r>
                <a:r>
                  <a:rPr lang="en-US" altLang="ko-KR" b="1" baseline="-25000" dirty="0"/>
                  <a:t>2</a:t>
                </a:r>
                <a:r>
                  <a:rPr lang="en-US" altLang="ko-KR" b="1" dirty="0"/>
                  <a:t>)</a:t>
                </a:r>
                <a:endParaRPr lang="ko-KR" altLang="en-US" b="1" baseline="-25000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794175" y="2604500"/>
                <a:ext cx="1807070" cy="4859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AND(x</a:t>
                </a:r>
                <a:r>
                  <a:rPr lang="en-US" altLang="ko-KR" b="1" baseline="-25000" dirty="0"/>
                  <a:t>1</a:t>
                </a:r>
                <a:r>
                  <a:rPr lang="en-US" altLang="ko-KR" b="1" dirty="0"/>
                  <a:t>,-x</a:t>
                </a:r>
                <a:r>
                  <a:rPr lang="en-US" altLang="ko-KR" b="1" baseline="-25000" dirty="0"/>
                  <a:t>2</a:t>
                </a:r>
                <a:r>
                  <a:rPr lang="en-US" altLang="ko-KR" b="1" dirty="0"/>
                  <a:t>)</a:t>
                </a:r>
                <a:endParaRPr lang="ko-KR" altLang="en-US" b="1" baseline="-25000" dirty="0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6748153" y="35403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143049" y="320571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893119" y="35229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43049" y="204883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sp>
        <p:nvSpPr>
          <p:cNvPr id="57" name="Oval 56"/>
          <p:cNvSpPr/>
          <p:nvPr/>
        </p:nvSpPr>
        <p:spPr>
          <a:xfrm rot="18821398">
            <a:off x="8704326" y="2198103"/>
            <a:ext cx="2808428" cy="91451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9223212" y="1536953"/>
            <a:ext cx="883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XOR</a:t>
            </a:r>
            <a:endParaRPr lang="ko-KR" altLang="en-US" sz="24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10571863" y="4031882"/>
            <a:ext cx="883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XOR</a:t>
            </a:r>
            <a:endParaRPr lang="ko-KR" altLang="en-US" sz="2400" b="1" dirty="0"/>
          </a:p>
        </p:txBody>
      </p:sp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13894"/>
              </p:ext>
            </p:extLst>
          </p:nvPr>
        </p:nvGraphicFramePr>
        <p:xfrm>
          <a:off x="2721667" y="4488767"/>
          <a:ext cx="5672025" cy="22978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3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3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48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47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XOR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AND</a:t>
                      </a:r>
                      <a:br>
                        <a:rPr lang="en-US" altLang="ko-KR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(X,-Y)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AND</a:t>
                      </a:r>
                      <a:br>
                        <a:rPr lang="en-US" altLang="ko-KR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(-X,Y)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AND(x,-y) OR AND(-</a:t>
                      </a:r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x,y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5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5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5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5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06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684" y="263045"/>
            <a:ext cx="10353762" cy="970450"/>
          </a:xfrm>
        </p:spPr>
        <p:txBody>
          <a:bodyPr/>
          <a:lstStyle/>
          <a:p>
            <a:r>
              <a:rPr lang="en-US" altLang="ko-KR" dirty="0" smtClean="0"/>
              <a:t>Artificial Neural Network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497" y="1499087"/>
            <a:ext cx="9260290" cy="4292113"/>
          </a:xfrm>
        </p:spPr>
        <p:txBody>
          <a:bodyPr/>
          <a:lstStyle/>
          <a:p>
            <a:r>
              <a:rPr lang="en-US" altLang="ko-KR" dirty="0" smtClean="0"/>
              <a:t>To overcome the linear decision boundary of a single perceptron, we use multiple </a:t>
            </a:r>
            <a:r>
              <a:rPr lang="en-US" altLang="ko-KR" dirty="0" err="1" smtClean="0"/>
              <a:t>perceptrons</a:t>
            </a:r>
            <a:r>
              <a:rPr lang="en-US" altLang="ko-KR" dirty="0" smtClean="0"/>
              <a:t> structured in a certain form.</a:t>
            </a:r>
          </a:p>
          <a:p>
            <a:r>
              <a:rPr lang="en-US" altLang="ko-KR" dirty="0" smtClean="0"/>
              <a:t>Artificial neural network</a:t>
            </a:r>
          </a:p>
          <a:p>
            <a:pPr lvl="1"/>
            <a:r>
              <a:rPr lang="en-US" altLang="ko-KR" dirty="0" smtClean="0"/>
              <a:t>A function approximation method with a collection of interconnected </a:t>
            </a:r>
            <a:r>
              <a:rPr lang="en-US" altLang="ko-KR" dirty="0" err="1" smtClean="0"/>
              <a:t>perceptrons</a:t>
            </a:r>
            <a:endParaRPr lang="en-US" altLang="ko-KR" dirty="0"/>
          </a:p>
          <a:p>
            <a:pPr lvl="1"/>
            <a:r>
              <a:rPr lang="en-US" altLang="ko-KR" dirty="0" smtClean="0"/>
              <a:t>Structured by stacking layers</a:t>
            </a:r>
          </a:p>
          <a:p>
            <a:pPr lvl="2"/>
            <a:r>
              <a:rPr lang="en-US" altLang="ko-KR" dirty="0" smtClean="0"/>
              <a:t>Input layer</a:t>
            </a:r>
          </a:p>
          <a:p>
            <a:pPr lvl="2"/>
            <a:r>
              <a:rPr lang="en-US" altLang="ko-KR" dirty="0" smtClean="0"/>
              <a:t>Hidden layer</a:t>
            </a:r>
          </a:p>
          <a:p>
            <a:pPr lvl="2"/>
            <a:r>
              <a:rPr lang="en-US" altLang="ko-KR" dirty="0" smtClean="0"/>
              <a:t>Output layer</a:t>
            </a:r>
          </a:p>
          <a:p>
            <a:pPr lvl="1"/>
            <a:r>
              <a:rPr lang="en-US" altLang="ko-KR" dirty="0" smtClean="0"/>
              <a:t>Can create a multiple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70746" y="6427271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9108027" y="14367"/>
            <a:ext cx="2865176" cy="1302564"/>
            <a:chOff x="1480053" y="3512316"/>
            <a:chExt cx="6294477" cy="3269333"/>
          </a:xfrm>
        </p:grpSpPr>
        <p:pic>
          <p:nvPicPr>
            <p:cNvPr id="5" name="Picture 2" descr="File:Neuron Hand-tuned.sv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4840" y="4101007"/>
              <a:ext cx="3099690" cy="1666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File:Neuron Hand-tuned.sv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0053" y="3512316"/>
              <a:ext cx="3099690" cy="1666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File:Neuron Hand-tuned.sv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0053" y="5115566"/>
              <a:ext cx="3099690" cy="1666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4315968" y="4279299"/>
              <a:ext cx="497434" cy="3438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4315968" y="5573860"/>
              <a:ext cx="446227" cy="3715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/>
          <p:nvPr/>
        </p:nvSpPr>
        <p:spPr>
          <a:xfrm>
            <a:off x="8384679" y="4309071"/>
            <a:ext cx="636422" cy="57058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/>
          <p:cNvSpPr/>
          <p:nvPr/>
        </p:nvSpPr>
        <p:spPr>
          <a:xfrm>
            <a:off x="8384679" y="5229567"/>
            <a:ext cx="636422" cy="57058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2"/>
          <p:cNvSpPr/>
          <p:nvPr/>
        </p:nvSpPr>
        <p:spPr>
          <a:xfrm>
            <a:off x="9765849" y="4019465"/>
            <a:ext cx="636422" cy="57058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9765849" y="4799471"/>
            <a:ext cx="636422" cy="57058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val 14"/>
          <p:cNvSpPr/>
          <p:nvPr/>
        </p:nvSpPr>
        <p:spPr>
          <a:xfrm>
            <a:off x="9765850" y="5579477"/>
            <a:ext cx="636422" cy="57058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15"/>
          <p:cNvSpPr/>
          <p:nvPr/>
        </p:nvSpPr>
        <p:spPr>
          <a:xfrm>
            <a:off x="11147021" y="4309071"/>
            <a:ext cx="636422" cy="57058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val 16"/>
          <p:cNvSpPr/>
          <p:nvPr/>
        </p:nvSpPr>
        <p:spPr>
          <a:xfrm>
            <a:off x="11147021" y="5229567"/>
            <a:ext cx="636422" cy="57058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/>
        </p:nvSpPr>
        <p:spPr>
          <a:xfrm>
            <a:off x="8194921" y="3321520"/>
            <a:ext cx="1015941" cy="315303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9576091" y="3321519"/>
            <a:ext cx="1015941" cy="315303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0957262" y="3321519"/>
            <a:ext cx="1015941" cy="315303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344128" y="3321518"/>
            <a:ext cx="736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Input</a:t>
            </a:r>
            <a:br>
              <a:rPr lang="en-US" altLang="ko-KR" dirty="0"/>
            </a:br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626243" y="3321519"/>
            <a:ext cx="915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Hidden</a:t>
            </a:r>
            <a:br>
              <a:rPr lang="en-US" altLang="ko-KR" dirty="0"/>
            </a:br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1026644" y="3321518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Output</a:t>
            </a:r>
            <a:br>
              <a:rPr lang="en-US" altLang="ko-KR" dirty="0"/>
            </a:br>
            <a:r>
              <a:rPr lang="en-US" altLang="ko-KR" dirty="0"/>
              <a:t>Layer</a:t>
            </a:r>
            <a:endParaRPr lang="ko-KR" altLang="en-US" dirty="0"/>
          </a:p>
        </p:txBody>
      </p:sp>
      <p:cxnSp>
        <p:nvCxnSpPr>
          <p:cNvPr id="25" name="Straight Arrow Connector 24"/>
          <p:cNvCxnSpPr>
            <a:stCxn id="11" idx="6"/>
            <a:endCxn id="13" idx="2"/>
          </p:cNvCxnSpPr>
          <p:nvPr/>
        </p:nvCxnSpPr>
        <p:spPr>
          <a:xfrm flipV="1">
            <a:off x="9021101" y="4304758"/>
            <a:ext cx="744748" cy="28960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6"/>
            <a:endCxn id="14" idx="2"/>
          </p:cNvCxnSpPr>
          <p:nvPr/>
        </p:nvCxnSpPr>
        <p:spPr>
          <a:xfrm>
            <a:off x="9021101" y="4594364"/>
            <a:ext cx="744748" cy="49040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6"/>
            <a:endCxn id="15" idx="2"/>
          </p:cNvCxnSpPr>
          <p:nvPr/>
        </p:nvCxnSpPr>
        <p:spPr>
          <a:xfrm>
            <a:off x="9021102" y="4594364"/>
            <a:ext cx="744749" cy="127040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6"/>
            <a:endCxn id="13" idx="2"/>
          </p:cNvCxnSpPr>
          <p:nvPr/>
        </p:nvCxnSpPr>
        <p:spPr>
          <a:xfrm flipV="1">
            <a:off x="9021101" y="4304758"/>
            <a:ext cx="744748" cy="121010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</p:cNvCxnSpPr>
          <p:nvPr/>
        </p:nvCxnSpPr>
        <p:spPr>
          <a:xfrm flipV="1">
            <a:off x="9021102" y="5084764"/>
            <a:ext cx="741427" cy="43009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2" idx="6"/>
            <a:endCxn id="15" idx="2"/>
          </p:cNvCxnSpPr>
          <p:nvPr/>
        </p:nvCxnSpPr>
        <p:spPr>
          <a:xfrm>
            <a:off x="9021102" y="5514860"/>
            <a:ext cx="744749" cy="34991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3" idx="6"/>
            <a:endCxn id="16" idx="2"/>
          </p:cNvCxnSpPr>
          <p:nvPr/>
        </p:nvCxnSpPr>
        <p:spPr>
          <a:xfrm>
            <a:off x="10402271" y="4304758"/>
            <a:ext cx="744750" cy="28960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4" idx="6"/>
            <a:endCxn id="16" idx="2"/>
          </p:cNvCxnSpPr>
          <p:nvPr/>
        </p:nvCxnSpPr>
        <p:spPr>
          <a:xfrm flipV="1">
            <a:off x="10402271" y="4594364"/>
            <a:ext cx="744750" cy="49040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5" idx="6"/>
            <a:endCxn id="16" idx="2"/>
          </p:cNvCxnSpPr>
          <p:nvPr/>
        </p:nvCxnSpPr>
        <p:spPr>
          <a:xfrm flipV="1">
            <a:off x="10402273" y="4594364"/>
            <a:ext cx="744749" cy="127040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3" idx="6"/>
            <a:endCxn id="17" idx="2"/>
          </p:cNvCxnSpPr>
          <p:nvPr/>
        </p:nvCxnSpPr>
        <p:spPr>
          <a:xfrm>
            <a:off x="10402271" y="4304758"/>
            <a:ext cx="744750" cy="121010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4" idx="6"/>
            <a:endCxn id="17" idx="2"/>
          </p:cNvCxnSpPr>
          <p:nvPr/>
        </p:nvCxnSpPr>
        <p:spPr>
          <a:xfrm>
            <a:off x="10402271" y="5084764"/>
            <a:ext cx="744750" cy="43009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5" idx="6"/>
            <a:endCxn id="17" idx="2"/>
          </p:cNvCxnSpPr>
          <p:nvPr/>
        </p:nvCxnSpPr>
        <p:spPr>
          <a:xfrm flipV="1">
            <a:off x="10402273" y="5514860"/>
            <a:ext cx="744749" cy="34991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4092830" y="5242369"/>
            <a:ext cx="3324529" cy="1448410"/>
            <a:chOff x="1631288" y="3855110"/>
            <a:chExt cx="5904829" cy="2487719"/>
          </a:xfrm>
          <a:noFill/>
        </p:grpSpPr>
        <p:sp>
          <p:nvSpPr>
            <p:cNvPr id="64" name="Rectangle 63"/>
            <p:cNvSpPr/>
            <p:nvPr/>
          </p:nvSpPr>
          <p:spPr>
            <a:xfrm>
              <a:off x="1631290" y="3855110"/>
              <a:ext cx="958291" cy="56327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631289" y="4817334"/>
              <a:ext cx="958291" cy="56327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x</a:t>
              </a:r>
              <a:r>
                <a:rPr lang="en-US" altLang="ko-KR" sz="1000" baseline="-25000" dirty="0"/>
                <a:t>1</a:t>
              </a:r>
              <a:endParaRPr lang="ko-KR" altLang="en-US" sz="1000" baseline="-25000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631288" y="5779558"/>
              <a:ext cx="958291" cy="56327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/>
                <a:t>x</a:t>
              </a:r>
              <a:r>
                <a:rPr lang="en-US" altLang="ko-KR" sz="1000" baseline="-25000" dirty="0" err="1"/>
                <a:t>n</a:t>
              </a:r>
              <a:endParaRPr lang="ko-KR" altLang="en-US" sz="10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Oval 66"/>
                <p:cNvSpPr/>
                <p:nvPr/>
              </p:nvSpPr>
              <p:spPr>
                <a:xfrm>
                  <a:off x="3496666" y="4786106"/>
                  <a:ext cx="2018995" cy="625725"/>
                </a:xfrm>
                <a:prstGeom prst="ellipse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67" name="Oval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6666" y="4786106"/>
                  <a:ext cx="2018995" cy="62572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7067944" y="4817334"/>
                  <a:ext cx="468173" cy="563271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10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7944" y="4817334"/>
                  <a:ext cx="468173" cy="5632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3"/>
              <a:endCxn id="67" idx="1"/>
            </p:cNvCxnSpPr>
            <p:nvPr/>
          </p:nvCxnSpPr>
          <p:spPr>
            <a:xfrm>
              <a:off x="2589581" y="4136746"/>
              <a:ext cx="1202760" cy="740995"/>
            </a:xfrm>
            <a:prstGeom prst="straightConnector1">
              <a:avLst/>
            </a:prstGeom>
            <a:grpFill/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65" idx="3"/>
              <a:endCxn id="67" idx="2"/>
            </p:cNvCxnSpPr>
            <p:nvPr/>
          </p:nvCxnSpPr>
          <p:spPr>
            <a:xfrm flipV="1">
              <a:off x="2589580" y="5098969"/>
              <a:ext cx="907086" cy="1"/>
            </a:xfrm>
            <a:prstGeom prst="straightConnector1">
              <a:avLst/>
            </a:prstGeom>
            <a:grpFill/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6" idx="3"/>
              <a:endCxn id="67" idx="3"/>
            </p:cNvCxnSpPr>
            <p:nvPr/>
          </p:nvCxnSpPr>
          <p:spPr>
            <a:xfrm flipV="1">
              <a:off x="2589579" y="5320196"/>
              <a:ext cx="1202762" cy="740998"/>
            </a:xfrm>
            <a:prstGeom prst="straightConnector1">
              <a:avLst/>
            </a:prstGeom>
            <a:grpFill/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67" idx="6"/>
              <a:endCxn id="77" idx="2"/>
            </p:cNvCxnSpPr>
            <p:nvPr/>
          </p:nvCxnSpPr>
          <p:spPr>
            <a:xfrm flipV="1">
              <a:off x="5515661" y="5098967"/>
              <a:ext cx="242592" cy="2"/>
            </a:xfrm>
            <a:prstGeom prst="straightConnector1">
              <a:avLst/>
            </a:prstGeom>
            <a:grpFill/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1744789" y="5259234"/>
              <a:ext cx="914508" cy="44932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…….</a:t>
              </a:r>
              <a:endParaRPr lang="ko-KR" altLang="en-US" sz="1100" b="1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033684" y="4147176"/>
              <a:ext cx="453267" cy="42289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b</a:t>
              </a:r>
              <a:endParaRPr lang="ko-KR" altLang="en-US" sz="10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004200" y="4635916"/>
              <a:ext cx="589931" cy="42289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w</a:t>
              </a:r>
              <a:r>
                <a:rPr lang="en-US" altLang="ko-KR" sz="1000" baseline="-25000" dirty="0"/>
                <a:t>1</a:t>
              </a:r>
              <a:endParaRPr lang="ko-KR" altLang="en-US" sz="1000" baseline="-250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996959" y="5675720"/>
              <a:ext cx="589931" cy="42289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/>
                <a:t>w</a:t>
              </a:r>
              <a:r>
                <a:rPr lang="en-US" altLang="ko-KR" sz="1000" baseline="-25000" dirty="0" err="1"/>
                <a:t>n</a:t>
              </a:r>
              <a:endParaRPr lang="ko-KR" altLang="en-US" sz="10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Oval 76"/>
                <p:cNvSpPr/>
                <p:nvPr/>
              </p:nvSpPr>
              <p:spPr>
                <a:xfrm>
                  <a:off x="5758253" y="4786104"/>
                  <a:ext cx="1060703" cy="625725"/>
                </a:xfrm>
                <a:prstGeom prst="ellipse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77" name="Oval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8253" y="4786104"/>
                  <a:ext cx="1060703" cy="625725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/>
            <p:cNvCxnSpPr>
              <a:stCxn id="77" idx="6"/>
              <a:endCxn id="68" idx="1"/>
            </p:cNvCxnSpPr>
            <p:nvPr/>
          </p:nvCxnSpPr>
          <p:spPr>
            <a:xfrm>
              <a:off x="6818956" y="5098967"/>
              <a:ext cx="248988" cy="3"/>
            </a:xfrm>
            <a:prstGeom prst="straightConnector1">
              <a:avLst/>
            </a:prstGeom>
            <a:grpFill/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ectangle 78"/>
          <p:cNvSpPr/>
          <p:nvPr/>
        </p:nvSpPr>
        <p:spPr>
          <a:xfrm>
            <a:off x="3922406" y="5150134"/>
            <a:ext cx="3628339" cy="1642262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Right Arrow 79"/>
          <p:cNvSpPr/>
          <p:nvPr/>
        </p:nvSpPr>
        <p:spPr>
          <a:xfrm rot="20929656">
            <a:off x="7444901" y="5378182"/>
            <a:ext cx="923282" cy="61447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686231" y="842536"/>
            <a:ext cx="136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©Wikipedia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798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7535" y="150683"/>
            <a:ext cx="10353762" cy="970450"/>
          </a:xfrm>
        </p:spPr>
        <p:txBody>
          <a:bodyPr/>
          <a:lstStyle/>
          <a:p>
            <a:r>
              <a:rPr lang="en-US" altLang="ko-KR" dirty="0" smtClean="0"/>
              <a:t>Effects of Multiple </a:t>
            </a:r>
            <a:r>
              <a:rPr lang="en-US" altLang="ko-KR" dirty="0" err="1" smtClean="0"/>
              <a:t>Perceptrons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3730" y="1194486"/>
            <a:ext cx="9267566" cy="307539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Consider the following artificial neural network case</a:t>
            </a:r>
          </a:p>
          <a:p>
            <a:pPr lvl="1"/>
            <a:r>
              <a:rPr lang="en-US" altLang="ko-KR" dirty="0" smtClean="0"/>
              <a:t>Three </a:t>
            </a:r>
            <a:r>
              <a:rPr lang="en-US" altLang="ko-KR" dirty="0" err="1" smtClean="0"/>
              <a:t>perceptrons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Three different sets of parameters, </a:t>
            </a:r>
            <a:r>
              <a:rPr lang="en-US" altLang="ko-KR" i="1" dirty="0" smtClean="0"/>
              <a:t>w</a:t>
            </a:r>
          </a:p>
          <a:p>
            <a:pPr lvl="3"/>
            <a:r>
              <a:rPr lang="en-US" altLang="ko-KR" dirty="0" smtClean="0"/>
              <a:t>[</a:t>
            </a:r>
            <a:r>
              <a:rPr lang="en-US" altLang="ko-KR" i="1" dirty="0" smtClean="0"/>
              <a:t>w</a:t>
            </a:r>
            <a:r>
              <a:rPr lang="en-US" altLang="ko-KR" i="1" baseline="-25000" dirty="0" smtClean="0"/>
              <a:t>1</a:t>
            </a:r>
            <a:r>
              <a:rPr lang="en-US" altLang="ko-KR" i="1" dirty="0" smtClean="0"/>
              <a:t>,w</a:t>
            </a:r>
            <a:r>
              <a:rPr lang="en-US" altLang="ko-KR" i="1" baseline="-25000" dirty="0" smtClean="0"/>
              <a:t>2</a:t>
            </a:r>
            <a:r>
              <a:rPr lang="en-US" altLang="ko-KR" i="1" dirty="0" smtClean="0"/>
              <a:t>,b</a:t>
            </a:r>
            <a:r>
              <a:rPr lang="en-US" altLang="ko-KR" dirty="0" smtClean="0"/>
              <a:t>]</a:t>
            </a:r>
          </a:p>
          <a:p>
            <a:pPr lvl="3"/>
            <a:r>
              <a:rPr lang="en-US" altLang="ko-KR" dirty="0" smtClean="0"/>
              <a:t>Linear pre-activation function parameters and bias</a:t>
            </a:r>
          </a:p>
          <a:p>
            <a:pPr lvl="2"/>
            <a:r>
              <a:rPr lang="en-US" altLang="ko-KR" dirty="0" smtClean="0"/>
              <a:t>Activation function as a sigmoid function</a:t>
            </a:r>
          </a:p>
          <a:p>
            <a:pPr lvl="3"/>
            <a:r>
              <a:rPr lang="en-US" altLang="ko-KR" dirty="0" smtClean="0"/>
              <a:t>Logistic function</a:t>
            </a:r>
          </a:p>
          <a:p>
            <a:pPr lvl="1"/>
            <a:r>
              <a:rPr lang="en-US" altLang="ko-KR" dirty="0" smtClean="0"/>
              <a:t>Finally, we can approximate the nonlinear</a:t>
            </a:r>
            <a:br>
              <a:rPr lang="en-US" altLang="ko-KR" dirty="0" smtClean="0"/>
            </a:br>
            <a:r>
              <a:rPr lang="en-US" altLang="ko-KR" dirty="0" smtClean="0"/>
              <a:t>decision boundary</a:t>
            </a:r>
          </a:p>
          <a:p>
            <a:pPr lvl="3"/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8976721" y="2068478"/>
            <a:ext cx="636422" cy="57058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0"/>
          <p:cNvSpPr/>
          <p:nvPr/>
        </p:nvSpPr>
        <p:spPr>
          <a:xfrm>
            <a:off x="8976722" y="2848484"/>
            <a:ext cx="636422" cy="57058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/>
          <p:cNvSpPr/>
          <p:nvPr/>
        </p:nvSpPr>
        <p:spPr>
          <a:xfrm>
            <a:off x="10357893" y="2498574"/>
            <a:ext cx="636422" cy="57058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/>
          <p:cNvCxnSpPr>
            <a:stCxn id="10" idx="6"/>
            <a:endCxn id="12" idx="2"/>
          </p:cNvCxnSpPr>
          <p:nvPr/>
        </p:nvCxnSpPr>
        <p:spPr>
          <a:xfrm>
            <a:off x="9613143" y="2353771"/>
            <a:ext cx="744750" cy="43009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6"/>
            <a:endCxn id="12" idx="2"/>
          </p:cNvCxnSpPr>
          <p:nvPr/>
        </p:nvCxnSpPr>
        <p:spPr>
          <a:xfrm flipV="1">
            <a:off x="9613145" y="2783867"/>
            <a:ext cx="744749" cy="34991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05048" y="1674392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[0.5,0.5,-50]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563334" y="3439372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[-0.5,-0.5,50]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828574" y="3049738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[100,100,-100]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704" y="4114299"/>
            <a:ext cx="86391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5091" y="3198"/>
            <a:ext cx="8830175" cy="67941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Linking Multiple Neurons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75098" y="782595"/>
                <a:ext cx="8482587" cy="3523526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Single hidden layer neural network</a:t>
                </a:r>
              </a:p>
              <a:p>
                <a:pPr lvl="1"/>
                <a:r>
                  <a:rPr lang="en-US" altLang="ko-KR" i="0" dirty="0" smtClean="0">
                    <a:latin typeface="Cambria Math" panose="02040503050406030204" pitchFamily="18" charset="0"/>
                  </a:rPr>
                  <a:t>Hidden layer neuron input activation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𝐚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ko-KR" b="0" dirty="0" smtClean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ko-KR" dirty="0" smtClean="0"/>
                  <a:t>: weight of the </a:t>
                </a:r>
                <a:r>
                  <a:rPr lang="en-US" altLang="ko-KR" b="1" dirty="0" smtClean="0"/>
                  <a:t>first</a:t>
                </a:r>
                <a:r>
                  <a:rPr lang="en-US" altLang="ko-KR" dirty="0" smtClean="0"/>
                  <a:t> layer from feature </a:t>
                </a:r>
                <a:r>
                  <a:rPr lang="en-US" altLang="ko-KR" b="1" i="1" dirty="0" smtClean="0"/>
                  <a:t>x</a:t>
                </a:r>
                <a:r>
                  <a:rPr lang="en-US" altLang="ko-KR" b="1" i="1" baseline="-25000" dirty="0" smtClean="0"/>
                  <a:t>i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>to the hidden unit of </a:t>
                </a:r>
                <a:r>
                  <a:rPr lang="en-US" altLang="ko-KR" b="1" i="1" dirty="0" smtClean="0"/>
                  <a:t>j</a:t>
                </a:r>
              </a:p>
              <a:p>
                <a:pPr lvl="1"/>
                <a:r>
                  <a:rPr lang="en-US" altLang="ko-KR" i="0" dirty="0" smtClean="0">
                    <a:latin typeface="Cambria Math" panose="02040503050406030204" pitchFamily="18" charset="0"/>
                  </a:rPr>
                  <a:t>Hidden layer neuron output activation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Output layer activation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sty m:val="p"/>
                      </m:rPr>
                      <a:rPr lang="en-US" altLang="ko-KR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5098" y="782595"/>
                <a:ext cx="8482587" cy="352352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36469" y="6440743"/>
            <a:ext cx="753545" cy="365125"/>
          </a:xfrm>
          <a:noFill/>
          <a:ln>
            <a:noFill/>
          </a:ln>
        </p:spPr>
        <p:txBody>
          <a:bodyPr/>
          <a:lstStyle/>
          <a:p>
            <a:fld id="{E4E48515-694B-44C7-A9EB-D2CB2C6423BC}" type="slidenum">
              <a:rPr lang="ko-KR" altLang="en-US" smtClean="0"/>
              <a:t>14</a:t>
            </a:fld>
            <a:endParaRPr lang="ko-KR" alt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856746" y="3519425"/>
            <a:ext cx="1008112" cy="864096"/>
            <a:chOff x="4860032" y="3630724"/>
            <a:chExt cx="1008112" cy="864096"/>
          </a:xfrm>
          <a:noFill/>
        </p:grpSpPr>
        <p:sp>
          <p:nvSpPr>
            <p:cNvPr id="5" name="Rectangle 4"/>
            <p:cNvSpPr/>
            <p:nvPr/>
          </p:nvSpPr>
          <p:spPr>
            <a:xfrm>
              <a:off x="4860032" y="3630724"/>
              <a:ext cx="1008112" cy="86409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4956048" y="3803904"/>
              <a:ext cx="832104" cy="548640"/>
            </a:xfrm>
            <a:custGeom>
              <a:avLst/>
              <a:gdLst>
                <a:gd name="connsiteX0" fmla="*/ 0 w 832104"/>
                <a:gd name="connsiteY0" fmla="*/ 548640 h 548640"/>
                <a:gd name="connsiteX1" fmla="*/ 301752 w 832104"/>
                <a:gd name="connsiteY1" fmla="*/ 466344 h 548640"/>
                <a:gd name="connsiteX2" fmla="*/ 402336 w 832104"/>
                <a:gd name="connsiteY2" fmla="*/ 192024 h 548640"/>
                <a:gd name="connsiteX3" fmla="*/ 530352 w 832104"/>
                <a:gd name="connsiteY3" fmla="*/ 45720 h 548640"/>
                <a:gd name="connsiteX4" fmla="*/ 832104 w 832104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104" h="548640">
                  <a:moveTo>
                    <a:pt x="0" y="548640"/>
                  </a:moveTo>
                  <a:cubicBezTo>
                    <a:pt x="117348" y="537210"/>
                    <a:pt x="234696" y="525780"/>
                    <a:pt x="301752" y="466344"/>
                  </a:cubicBezTo>
                  <a:cubicBezTo>
                    <a:pt x="368808" y="406908"/>
                    <a:pt x="364236" y="262128"/>
                    <a:pt x="402336" y="192024"/>
                  </a:cubicBezTo>
                  <a:cubicBezTo>
                    <a:pt x="440436" y="121920"/>
                    <a:pt x="458724" y="77724"/>
                    <a:pt x="530352" y="45720"/>
                  </a:cubicBezTo>
                  <a:cubicBezTo>
                    <a:pt x="601980" y="13716"/>
                    <a:pt x="717042" y="6858"/>
                    <a:pt x="832104" y="0"/>
                  </a:cubicBezTo>
                </a:path>
              </a:pathLst>
            </a:cu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924056" y="4078224"/>
              <a:ext cx="864096" cy="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5356104" y="3793514"/>
              <a:ext cx="0" cy="55903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9280938" y="3519425"/>
            <a:ext cx="1008112" cy="864096"/>
            <a:chOff x="4860032" y="3630724"/>
            <a:chExt cx="1008112" cy="864096"/>
          </a:xfrm>
          <a:noFill/>
        </p:grpSpPr>
        <p:sp>
          <p:nvSpPr>
            <p:cNvPr id="14" name="Rectangle 13"/>
            <p:cNvSpPr/>
            <p:nvPr/>
          </p:nvSpPr>
          <p:spPr>
            <a:xfrm>
              <a:off x="4860032" y="3630724"/>
              <a:ext cx="1008112" cy="86409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4956048" y="3803904"/>
              <a:ext cx="832104" cy="548640"/>
            </a:xfrm>
            <a:custGeom>
              <a:avLst/>
              <a:gdLst>
                <a:gd name="connsiteX0" fmla="*/ 0 w 832104"/>
                <a:gd name="connsiteY0" fmla="*/ 548640 h 548640"/>
                <a:gd name="connsiteX1" fmla="*/ 301752 w 832104"/>
                <a:gd name="connsiteY1" fmla="*/ 466344 h 548640"/>
                <a:gd name="connsiteX2" fmla="*/ 402336 w 832104"/>
                <a:gd name="connsiteY2" fmla="*/ 192024 h 548640"/>
                <a:gd name="connsiteX3" fmla="*/ 530352 w 832104"/>
                <a:gd name="connsiteY3" fmla="*/ 45720 h 548640"/>
                <a:gd name="connsiteX4" fmla="*/ 832104 w 832104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104" h="548640">
                  <a:moveTo>
                    <a:pt x="0" y="548640"/>
                  </a:moveTo>
                  <a:cubicBezTo>
                    <a:pt x="117348" y="537210"/>
                    <a:pt x="234696" y="525780"/>
                    <a:pt x="301752" y="466344"/>
                  </a:cubicBezTo>
                  <a:cubicBezTo>
                    <a:pt x="368808" y="406908"/>
                    <a:pt x="364236" y="262128"/>
                    <a:pt x="402336" y="192024"/>
                  </a:cubicBezTo>
                  <a:cubicBezTo>
                    <a:pt x="440436" y="121920"/>
                    <a:pt x="458724" y="77724"/>
                    <a:pt x="530352" y="45720"/>
                  </a:cubicBezTo>
                  <a:cubicBezTo>
                    <a:pt x="601980" y="13716"/>
                    <a:pt x="717042" y="6858"/>
                    <a:pt x="832104" y="0"/>
                  </a:cubicBezTo>
                </a:path>
              </a:pathLst>
            </a:cu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924056" y="4078224"/>
              <a:ext cx="864096" cy="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5356104" y="3793514"/>
              <a:ext cx="0" cy="55903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0705130" y="3519425"/>
            <a:ext cx="1008112" cy="864096"/>
            <a:chOff x="4860032" y="3630724"/>
            <a:chExt cx="1008112" cy="864096"/>
          </a:xfrm>
          <a:noFill/>
        </p:grpSpPr>
        <p:sp>
          <p:nvSpPr>
            <p:cNvPr id="19" name="Rectangle 18"/>
            <p:cNvSpPr/>
            <p:nvPr/>
          </p:nvSpPr>
          <p:spPr>
            <a:xfrm>
              <a:off x="4860032" y="3630724"/>
              <a:ext cx="1008112" cy="86409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4956048" y="3803904"/>
              <a:ext cx="832104" cy="548640"/>
            </a:xfrm>
            <a:custGeom>
              <a:avLst/>
              <a:gdLst>
                <a:gd name="connsiteX0" fmla="*/ 0 w 832104"/>
                <a:gd name="connsiteY0" fmla="*/ 548640 h 548640"/>
                <a:gd name="connsiteX1" fmla="*/ 301752 w 832104"/>
                <a:gd name="connsiteY1" fmla="*/ 466344 h 548640"/>
                <a:gd name="connsiteX2" fmla="*/ 402336 w 832104"/>
                <a:gd name="connsiteY2" fmla="*/ 192024 h 548640"/>
                <a:gd name="connsiteX3" fmla="*/ 530352 w 832104"/>
                <a:gd name="connsiteY3" fmla="*/ 45720 h 548640"/>
                <a:gd name="connsiteX4" fmla="*/ 832104 w 832104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104" h="548640">
                  <a:moveTo>
                    <a:pt x="0" y="548640"/>
                  </a:moveTo>
                  <a:cubicBezTo>
                    <a:pt x="117348" y="537210"/>
                    <a:pt x="234696" y="525780"/>
                    <a:pt x="301752" y="466344"/>
                  </a:cubicBezTo>
                  <a:cubicBezTo>
                    <a:pt x="368808" y="406908"/>
                    <a:pt x="364236" y="262128"/>
                    <a:pt x="402336" y="192024"/>
                  </a:cubicBezTo>
                  <a:cubicBezTo>
                    <a:pt x="440436" y="121920"/>
                    <a:pt x="458724" y="77724"/>
                    <a:pt x="530352" y="45720"/>
                  </a:cubicBezTo>
                  <a:cubicBezTo>
                    <a:pt x="601980" y="13716"/>
                    <a:pt x="717042" y="6858"/>
                    <a:pt x="832104" y="0"/>
                  </a:cubicBezTo>
                </a:path>
              </a:pathLst>
            </a:cu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4924056" y="4078224"/>
              <a:ext cx="864096" cy="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5356104" y="3793514"/>
              <a:ext cx="0" cy="55903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272954" y="2031773"/>
            <a:ext cx="1008112" cy="864096"/>
            <a:chOff x="4860032" y="3630724"/>
            <a:chExt cx="1008112" cy="864096"/>
          </a:xfrm>
          <a:noFill/>
        </p:grpSpPr>
        <p:sp>
          <p:nvSpPr>
            <p:cNvPr id="24" name="Rectangle 23"/>
            <p:cNvSpPr/>
            <p:nvPr/>
          </p:nvSpPr>
          <p:spPr>
            <a:xfrm>
              <a:off x="4860032" y="3630724"/>
              <a:ext cx="1008112" cy="86409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4956048" y="3803904"/>
              <a:ext cx="832104" cy="548640"/>
            </a:xfrm>
            <a:custGeom>
              <a:avLst/>
              <a:gdLst>
                <a:gd name="connsiteX0" fmla="*/ 0 w 832104"/>
                <a:gd name="connsiteY0" fmla="*/ 548640 h 548640"/>
                <a:gd name="connsiteX1" fmla="*/ 301752 w 832104"/>
                <a:gd name="connsiteY1" fmla="*/ 466344 h 548640"/>
                <a:gd name="connsiteX2" fmla="*/ 402336 w 832104"/>
                <a:gd name="connsiteY2" fmla="*/ 192024 h 548640"/>
                <a:gd name="connsiteX3" fmla="*/ 530352 w 832104"/>
                <a:gd name="connsiteY3" fmla="*/ 45720 h 548640"/>
                <a:gd name="connsiteX4" fmla="*/ 832104 w 832104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104" h="548640">
                  <a:moveTo>
                    <a:pt x="0" y="548640"/>
                  </a:moveTo>
                  <a:cubicBezTo>
                    <a:pt x="117348" y="537210"/>
                    <a:pt x="234696" y="525780"/>
                    <a:pt x="301752" y="466344"/>
                  </a:cubicBezTo>
                  <a:cubicBezTo>
                    <a:pt x="368808" y="406908"/>
                    <a:pt x="364236" y="262128"/>
                    <a:pt x="402336" y="192024"/>
                  </a:cubicBezTo>
                  <a:cubicBezTo>
                    <a:pt x="440436" y="121920"/>
                    <a:pt x="458724" y="77724"/>
                    <a:pt x="530352" y="45720"/>
                  </a:cubicBezTo>
                  <a:cubicBezTo>
                    <a:pt x="601980" y="13716"/>
                    <a:pt x="717042" y="6858"/>
                    <a:pt x="832104" y="0"/>
                  </a:cubicBezTo>
                </a:path>
              </a:pathLst>
            </a:cu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4924056" y="4078224"/>
              <a:ext cx="864096" cy="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5356104" y="3793514"/>
              <a:ext cx="0" cy="55903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val 27"/>
          <p:cNvSpPr/>
          <p:nvPr/>
        </p:nvSpPr>
        <p:spPr>
          <a:xfrm>
            <a:off x="7856746" y="5189909"/>
            <a:ext cx="1008112" cy="79208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29" name="Oval 28"/>
          <p:cNvSpPr/>
          <p:nvPr/>
        </p:nvSpPr>
        <p:spPr>
          <a:xfrm>
            <a:off x="9280938" y="5189909"/>
            <a:ext cx="1008112" cy="79208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r>
              <a:rPr lang="en-US" altLang="ko-KR" baseline="-25000" dirty="0"/>
              <a:t>2</a:t>
            </a:r>
            <a:endParaRPr lang="ko-KR" altLang="en-US" baseline="-25000" dirty="0"/>
          </a:p>
        </p:txBody>
      </p:sp>
      <p:sp>
        <p:nvSpPr>
          <p:cNvPr id="30" name="Oval 29"/>
          <p:cNvSpPr/>
          <p:nvPr/>
        </p:nvSpPr>
        <p:spPr>
          <a:xfrm>
            <a:off x="10705130" y="5189909"/>
            <a:ext cx="1008112" cy="79208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r>
              <a:rPr lang="en-US" altLang="ko-KR" baseline="-25000" dirty="0"/>
              <a:t>3</a:t>
            </a:r>
            <a:endParaRPr lang="ko-KR" altLang="en-US" baseline="-25000" dirty="0"/>
          </a:p>
        </p:txBody>
      </p:sp>
      <p:cxnSp>
        <p:nvCxnSpPr>
          <p:cNvPr id="32" name="Straight Arrow Connector 31"/>
          <p:cNvCxnSpPr>
            <a:stCxn id="28" idx="0"/>
            <a:endCxn id="5" idx="2"/>
          </p:cNvCxnSpPr>
          <p:nvPr/>
        </p:nvCxnSpPr>
        <p:spPr>
          <a:xfrm flipV="1">
            <a:off x="8360802" y="4383521"/>
            <a:ext cx="0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4" idx="2"/>
          </p:cNvCxnSpPr>
          <p:nvPr/>
        </p:nvCxnSpPr>
        <p:spPr>
          <a:xfrm flipV="1">
            <a:off x="8368814" y="4383521"/>
            <a:ext cx="1416180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8" idx="0"/>
            <a:endCxn id="19" idx="2"/>
          </p:cNvCxnSpPr>
          <p:nvPr/>
        </p:nvCxnSpPr>
        <p:spPr>
          <a:xfrm flipV="1">
            <a:off x="8360802" y="4383521"/>
            <a:ext cx="2848384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9" idx="0"/>
            <a:endCxn id="19" idx="2"/>
          </p:cNvCxnSpPr>
          <p:nvPr/>
        </p:nvCxnSpPr>
        <p:spPr>
          <a:xfrm flipV="1">
            <a:off x="9784994" y="4383521"/>
            <a:ext cx="1424192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9" idx="0"/>
            <a:endCxn id="14" idx="2"/>
          </p:cNvCxnSpPr>
          <p:nvPr/>
        </p:nvCxnSpPr>
        <p:spPr>
          <a:xfrm flipV="1">
            <a:off x="9784994" y="4383521"/>
            <a:ext cx="0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9" idx="0"/>
            <a:endCxn id="5" idx="2"/>
          </p:cNvCxnSpPr>
          <p:nvPr/>
        </p:nvCxnSpPr>
        <p:spPr>
          <a:xfrm flipH="1" flipV="1">
            <a:off x="8360802" y="4383521"/>
            <a:ext cx="1424192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0" idx="0"/>
            <a:endCxn id="5" idx="2"/>
          </p:cNvCxnSpPr>
          <p:nvPr/>
        </p:nvCxnSpPr>
        <p:spPr>
          <a:xfrm flipH="1" flipV="1">
            <a:off x="8360802" y="4383521"/>
            <a:ext cx="2848384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0" idx="0"/>
            <a:endCxn id="14" idx="2"/>
          </p:cNvCxnSpPr>
          <p:nvPr/>
        </p:nvCxnSpPr>
        <p:spPr>
          <a:xfrm flipH="1" flipV="1">
            <a:off x="9784994" y="4383521"/>
            <a:ext cx="1424192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0" idx="0"/>
            <a:endCxn id="19" idx="2"/>
          </p:cNvCxnSpPr>
          <p:nvPr/>
        </p:nvCxnSpPr>
        <p:spPr>
          <a:xfrm flipV="1">
            <a:off x="11209186" y="4383521"/>
            <a:ext cx="0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" idx="0"/>
            <a:endCxn id="24" idx="2"/>
          </p:cNvCxnSpPr>
          <p:nvPr/>
        </p:nvCxnSpPr>
        <p:spPr>
          <a:xfrm flipV="1">
            <a:off x="8360802" y="2895869"/>
            <a:ext cx="1416208" cy="6235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4" idx="0"/>
            <a:endCxn id="24" idx="2"/>
          </p:cNvCxnSpPr>
          <p:nvPr/>
        </p:nvCxnSpPr>
        <p:spPr>
          <a:xfrm flipH="1" flipV="1">
            <a:off x="9777010" y="2895869"/>
            <a:ext cx="7984" cy="6235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9" idx="0"/>
            <a:endCxn id="24" idx="2"/>
          </p:cNvCxnSpPr>
          <p:nvPr/>
        </p:nvCxnSpPr>
        <p:spPr>
          <a:xfrm flipH="1" flipV="1">
            <a:off x="9777010" y="2895869"/>
            <a:ext cx="1432176" cy="6235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 69"/>
          <p:cNvSpPr/>
          <p:nvPr/>
        </p:nvSpPr>
        <p:spPr>
          <a:xfrm>
            <a:off x="7358402" y="3189685"/>
            <a:ext cx="4626864" cy="3127248"/>
          </a:xfrm>
          <a:custGeom>
            <a:avLst/>
            <a:gdLst>
              <a:gd name="connsiteX0" fmla="*/ 832104 w 4626864"/>
              <a:gd name="connsiteY0" fmla="*/ 9144 h 3127248"/>
              <a:gd name="connsiteX1" fmla="*/ 0 w 4626864"/>
              <a:gd name="connsiteY1" fmla="*/ 384048 h 3127248"/>
              <a:gd name="connsiteX2" fmla="*/ 219456 w 4626864"/>
              <a:gd name="connsiteY2" fmla="*/ 2724912 h 3127248"/>
              <a:gd name="connsiteX3" fmla="*/ 1380744 w 4626864"/>
              <a:gd name="connsiteY3" fmla="*/ 3127248 h 3127248"/>
              <a:gd name="connsiteX4" fmla="*/ 4288536 w 4626864"/>
              <a:gd name="connsiteY4" fmla="*/ 3063240 h 3127248"/>
              <a:gd name="connsiteX5" fmla="*/ 4626864 w 4626864"/>
              <a:gd name="connsiteY5" fmla="*/ 2130552 h 3127248"/>
              <a:gd name="connsiteX6" fmla="*/ 3977640 w 4626864"/>
              <a:gd name="connsiteY6" fmla="*/ 1618488 h 3127248"/>
              <a:gd name="connsiteX7" fmla="*/ 2057400 w 4626864"/>
              <a:gd name="connsiteY7" fmla="*/ 1673352 h 3127248"/>
              <a:gd name="connsiteX8" fmla="*/ 1691640 w 4626864"/>
              <a:gd name="connsiteY8" fmla="*/ 905256 h 3127248"/>
              <a:gd name="connsiteX9" fmla="*/ 1563624 w 4626864"/>
              <a:gd name="connsiteY9" fmla="*/ 0 h 3127248"/>
              <a:gd name="connsiteX10" fmla="*/ 832104 w 4626864"/>
              <a:gd name="connsiteY10" fmla="*/ 9144 h 312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26864" h="3127248">
                <a:moveTo>
                  <a:pt x="832104" y="9144"/>
                </a:moveTo>
                <a:lnTo>
                  <a:pt x="0" y="384048"/>
                </a:lnTo>
                <a:lnTo>
                  <a:pt x="219456" y="2724912"/>
                </a:lnTo>
                <a:lnTo>
                  <a:pt x="1380744" y="3127248"/>
                </a:lnTo>
                <a:lnTo>
                  <a:pt x="4288536" y="3063240"/>
                </a:lnTo>
                <a:lnTo>
                  <a:pt x="4626864" y="2130552"/>
                </a:lnTo>
                <a:lnTo>
                  <a:pt x="3977640" y="1618488"/>
                </a:lnTo>
                <a:lnTo>
                  <a:pt x="2057400" y="1673352"/>
                </a:lnTo>
                <a:lnTo>
                  <a:pt x="1691640" y="905256"/>
                </a:lnTo>
                <a:lnTo>
                  <a:pt x="1563624" y="0"/>
                </a:lnTo>
                <a:lnTo>
                  <a:pt x="832104" y="9144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4"/>
          <p:cNvSpPr/>
          <p:nvPr/>
        </p:nvSpPr>
        <p:spPr>
          <a:xfrm>
            <a:off x="3360023" y="4284051"/>
            <a:ext cx="792088" cy="3600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r>
              <a:rPr lang="en-US" altLang="ko-KR" baseline="-25000" dirty="0"/>
              <a:t>0</a:t>
            </a:r>
            <a:endParaRPr lang="ko-KR" altLang="en-US" baseline="-25000" dirty="0"/>
          </a:p>
        </p:txBody>
      </p:sp>
      <p:sp>
        <p:nvSpPr>
          <p:cNvPr id="72" name="타원 6"/>
          <p:cNvSpPr/>
          <p:nvPr/>
        </p:nvSpPr>
        <p:spPr>
          <a:xfrm>
            <a:off x="3360023" y="4835351"/>
            <a:ext cx="792088" cy="3600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73" name="타원 7"/>
          <p:cNvSpPr/>
          <p:nvPr/>
        </p:nvSpPr>
        <p:spPr>
          <a:xfrm>
            <a:off x="3360023" y="5787873"/>
            <a:ext cx="792088" cy="3600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r>
              <a:rPr lang="en-US" altLang="ko-KR" baseline="-25000" dirty="0"/>
              <a:t>n-1</a:t>
            </a:r>
            <a:endParaRPr lang="ko-KR" altLang="en-US" baseline="-25000" dirty="0"/>
          </a:p>
        </p:txBody>
      </p:sp>
      <p:sp>
        <p:nvSpPr>
          <p:cNvPr id="74" name="타원 8"/>
          <p:cNvSpPr/>
          <p:nvPr/>
        </p:nvSpPr>
        <p:spPr>
          <a:xfrm>
            <a:off x="3360023" y="6339173"/>
            <a:ext cx="792088" cy="3600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x</a:t>
            </a:r>
            <a:r>
              <a:rPr lang="en-US" altLang="ko-KR" baseline="-25000" dirty="0" err="1"/>
              <a:t>n</a:t>
            </a:r>
            <a:endParaRPr lang="ko-KR" altLang="en-US" baseline="-25000" dirty="0"/>
          </a:p>
        </p:txBody>
      </p:sp>
      <p:sp>
        <p:nvSpPr>
          <p:cNvPr id="75" name="TextBox 74"/>
          <p:cNvSpPr txBox="1"/>
          <p:nvPr/>
        </p:nvSpPr>
        <p:spPr>
          <a:xfrm rot="5400000">
            <a:off x="3392828" y="5306491"/>
            <a:ext cx="7264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…….</a:t>
            </a:r>
            <a:endParaRPr lang="ko-KR" altLang="en-US" b="1" dirty="0"/>
          </a:p>
        </p:txBody>
      </p:sp>
      <p:sp>
        <p:nvSpPr>
          <p:cNvPr id="76" name="타원 10"/>
          <p:cNvSpPr/>
          <p:nvPr/>
        </p:nvSpPr>
        <p:spPr>
          <a:xfrm>
            <a:off x="4800183" y="5311137"/>
            <a:ext cx="792088" cy="3600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</a:t>
            </a:r>
            <a:r>
              <a:rPr lang="en-US" altLang="ko-KR" baseline="-25000" dirty="0" err="1"/>
              <a:t>k</a:t>
            </a:r>
            <a:endParaRPr lang="ko-KR" altLang="en-US" baseline="-25000" dirty="0"/>
          </a:p>
        </p:txBody>
      </p:sp>
      <p:sp>
        <p:nvSpPr>
          <p:cNvPr id="77" name="타원 11"/>
          <p:cNvSpPr/>
          <p:nvPr/>
        </p:nvSpPr>
        <p:spPr>
          <a:xfrm>
            <a:off x="6137139" y="5311137"/>
            <a:ext cx="792088" cy="3600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y</a:t>
            </a:r>
            <a:r>
              <a:rPr lang="en-US" altLang="ko-KR" baseline="-25000" dirty="0" err="1"/>
              <a:t>k</a:t>
            </a:r>
            <a:endParaRPr lang="ko-KR" altLang="en-US" baseline="-25000" dirty="0"/>
          </a:p>
        </p:txBody>
      </p:sp>
      <p:cxnSp>
        <p:nvCxnSpPr>
          <p:cNvPr id="78" name="직선 화살표 연결선 12"/>
          <p:cNvCxnSpPr>
            <a:stCxn id="71" idx="6"/>
            <a:endCxn id="76" idx="1"/>
          </p:cNvCxnSpPr>
          <p:nvPr/>
        </p:nvCxnSpPr>
        <p:spPr>
          <a:xfrm>
            <a:off x="4152112" y="4464072"/>
            <a:ext cx="764071" cy="89979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14"/>
          <p:cNvCxnSpPr>
            <a:stCxn id="72" idx="6"/>
            <a:endCxn id="76" idx="2"/>
          </p:cNvCxnSpPr>
          <p:nvPr/>
        </p:nvCxnSpPr>
        <p:spPr>
          <a:xfrm>
            <a:off x="4152111" y="5015371"/>
            <a:ext cx="648072" cy="47578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17"/>
          <p:cNvCxnSpPr>
            <a:stCxn id="73" idx="6"/>
          </p:cNvCxnSpPr>
          <p:nvPr/>
        </p:nvCxnSpPr>
        <p:spPr>
          <a:xfrm flipV="1">
            <a:off x="4152111" y="5551289"/>
            <a:ext cx="648072" cy="41660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20"/>
          <p:cNvCxnSpPr>
            <a:stCxn id="74" idx="6"/>
            <a:endCxn id="76" idx="3"/>
          </p:cNvCxnSpPr>
          <p:nvPr/>
        </p:nvCxnSpPr>
        <p:spPr>
          <a:xfrm flipV="1">
            <a:off x="4152112" y="5618451"/>
            <a:ext cx="764071" cy="90074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23"/>
          <p:cNvCxnSpPr>
            <a:stCxn id="76" idx="6"/>
            <a:endCxn id="77" idx="2"/>
          </p:cNvCxnSpPr>
          <p:nvPr/>
        </p:nvCxnSpPr>
        <p:spPr>
          <a:xfrm>
            <a:off x="5592271" y="5491157"/>
            <a:ext cx="544868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251343" y="4602304"/>
            <a:ext cx="5270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k0</a:t>
            </a:r>
            <a:endParaRPr lang="ko-KR" altLang="en-US" baseline="-25000" dirty="0"/>
          </a:p>
        </p:txBody>
      </p:sp>
      <p:sp>
        <p:nvSpPr>
          <p:cNvPr id="84" name="TextBox 83"/>
          <p:cNvSpPr txBox="1"/>
          <p:nvPr/>
        </p:nvSpPr>
        <p:spPr>
          <a:xfrm>
            <a:off x="4251342" y="5024598"/>
            <a:ext cx="5270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k1</a:t>
            </a:r>
            <a:endParaRPr lang="ko-KR" altLang="en-US" baseline="-25000" dirty="0"/>
          </a:p>
        </p:txBody>
      </p:sp>
      <p:sp>
        <p:nvSpPr>
          <p:cNvPr id="85" name="TextBox 84"/>
          <p:cNvSpPr txBox="1"/>
          <p:nvPr/>
        </p:nvSpPr>
        <p:spPr>
          <a:xfrm>
            <a:off x="4264217" y="5463850"/>
            <a:ext cx="5270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k2</a:t>
            </a:r>
            <a:endParaRPr lang="ko-KR" altLang="en-US" baseline="-25000" dirty="0"/>
          </a:p>
        </p:txBody>
      </p:sp>
      <p:sp>
        <p:nvSpPr>
          <p:cNvPr id="86" name="TextBox 85"/>
          <p:cNvSpPr txBox="1"/>
          <p:nvPr/>
        </p:nvSpPr>
        <p:spPr>
          <a:xfrm>
            <a:off x="4264216" y="5857791"/>
            <a:ext cx="5270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k3</a:t>
            </a:r>
            <a:endParaRPr lang="ko-KR" altLang="en-US" baseline="-25000" dirty="0"/>
          </a:p>
        </p:txBody>
      </p:sp>
      <p:sp>
        <p:nvSpPr>
          <p:cNvPr id="87" name="TextBox 86"/>
          <p:cNvSpPr txBox="1"/>
          <p:nvPr/>
        </p:nvSpPr>
        <p:spPr>
          <a:xfrm>
            <a:off x="5531120" y="5085518"/>
            <a:ext cx="64152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g(</a:t>
            </a:r>
            <a:r>
              <a:rPr lang="en-US" altLang="ko-KR" dirty="0" err="1"/>
              <a:t>a</a:t>
            </a:r>
            <a:r>
              <a:rPr lang="en-US" altLang="ko-KR" baseline="-25000" dirty="0" err="1"/>
              <a:t>k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8" name="Right Arrow 87"/>
          <p:cNvSpPr/>
          <p:nvPr/>
        </p:nvSpPr>
        <p:spPr>
          <a:xfrm flipH="1">
            <a:off x="6990378" y="5031789"/>
            <a:ext cx="736048" cy="936104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89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1028" y="222011"/>
            <a:ext cx="6736746" cy="970450"/>
          </a:xfrm>
        </p:spPr>
        <p:txBody>
          <a:bodyPr/>
          <a:lstStyle/>
          <a:p>
            <a:r>
              <a:rPr lang="en-US" altLang="ko-KR" dirty="0" smtClean="0"/>
              <a:t>Output Activation Function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10464" y="1192461"/>
                <a:ext cx="8557310" cy="5422523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Output layer activation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 smtClean="0"/>
                  <a:t>Sigmoid function is good enough for the binary case</a:t>
                </a:r>
              </a:p>
              <a:p>
                <a:r>
                  <a:rPr lang="en-US" altLang="ko-KR" dirty="0" smtClean="0"/>
                  <a:t>What if more than the binary case?</a:t>
                </a:r>
              </a:p>
              <a:p>
                <a:pPr lvl="1"/>
                <a:r>
                  <a:rPr lang="en-US" altLang="ko-KR" dirty="0" smtClean="0"/>
                  <a:t>We can use the </a:t>
                </a:r>
                <a:r>
                  <a:rPr lang="en-US" altLang="ko-KR" dirty="0" err="1" smtClean="0"/>
                  <a:t>softmax</a:t>
                </a:r>
                <a:r>
                  <a:rPr lang="en-US" altLang="ko-KR" dirty="0" smtClean="0"/>
                  <a:t> activation function</a:t>
                </a:r>
              </a:p>
              <a:p>
                <a:pPr lvl="1"/>
                <a:r>
                  <a:rPr lang="en-US" altLang="ko-KR" dirty="0" smtClean="0"/>
                  <a:t>o(a)=</a:t>
                </a:r>
                <a:r>
                  <a:rPr lang="en-US" altLang="ko-KR" dirty="0" err="1" smtClean="0"/>
                  <a:t>softmax</a:t>
                </a:r>
                <a:r>
                  <a:rPr lang="en-US" altLang="ko-KR" dirty="0" smtClean="0"/>
                  <a:t>(a)=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/>
                              <m:e>
                                <m:func>
                                  <m:func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/>
                              <m:e>
                                <m:func>
                                  <m:func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den>
                        </m:f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:r>
                  <a:rPr lang="en-US" altLang="ko-KR" i="1" dirty="0" smtClean="0"/>
                  <a:t>C</a:t>
                </a:r>
                <a:r>
                  <a:rPr lang="en-US" altLang="ko-KR" dirty="0" smtClean="0"/>
                  <a:t> is the number of classes</a:t>
                </a:r>
              </a:p>
              <a:p>
                <a:pPr lvl="1"/>
                <a:r>
                  <a:rPr lang="en-US" altLang="ko-KR" dirty="0" smtClean="0"/>
                  <a:t>Strictly positive</a:t>
                </a:r>
              </a:p>
              <a:p>
                <a:pPr lvl="1"/>
                <a:r>
                  <a:rPr lang="en-US" altLang="ko-KR" dirty="0" smtClean="0"/>
                  <a:t>Sums to one</a:t>
                </a:r>
              </a:p>
              <a:p>
                <a:pPr lvl="1"/>
                <a:r>
                  <a:rPr lang="en-US" altLang="ko-KR" dirty="0" smtClean="0"/>
                  <a:t>Because of the exponential term</a:t>
                </a:r>
              </a:p>
              <a:p>
                <a:pPr lvl="2"/>
                <a:r>
                  <a:rPr lang="en-US" altLang="ko-KR" dirty="0" smtClean="0"/>
                  <a:t>Sharp adaptation to a certain decision case</a:t>
                </a:r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10464" y="1192461"/>
                <a:ext cx="8557310" cy="542252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15</a:t>
            </a:fld>
            <a:endParaRPr lang="ko-KR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111278" y="4050966"/>
            <a:ext cx="1008112" cy="864096"/>
            <a:chOff x="4860032" y="3630724"/>
            <a:chExt cx="1008112" cy="864096"/>
          </a:xfrm>
          <a:noFill/>
        </p:grpSpPr>
        <p:sp>
          <p:nvSpPr>
            <p:cNvPr id="6" name="Rectangle 5"/>
            <p:cNvSpPr/>
            <p:nvPr/>
          </p:nvSpPr>
          <p:spPr>
            <a:xfrm>
              <a:off x="4860032" y="3630724"/>
              <a:ext cx="1008112" cy="86409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956048" y="3803904"/>
              <a:ext cx="832104" cy="548640"/>
            </a:xfrm>
            <a:custGeom>
              <a:avLst/>
              <a:gdLst>
                <a:gd name="connsiteX0" fmla="*/ 0 w 832104"/>
                <a:gd name="connsiteY0" fmla="*/ 548640 h 548640"/>
                <a:gd name="connsiteX1" fmla="*/ 301752 w 832104"/>
                <a:gd name="connsiteY1" fmla="*/ 466344 h 548640"/>
                <a:gd name="connsiteX2" fmla="*/ 402336 w 832104"/>
                <a:gd name="connsiteY2" fmla="*/ 192024 h 548640"/>
                <a:gd name="connsiteX3" fmla="*/ 530352 w 832104"/>
                <a:gd name="connsiteY3" fmla="*/ 45720 h 548640"/>
                <a:gd name="connsiteX4" fmla="*/ 832104 w 832104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104" h="548640">
                  <a:moveTo>
                    <a:pt x="0" y="548640"/>
                  </a:moveTo>
                  <a:cubicBezTo>
                    <a:pt x="117348" y="537210"/>
                    <a:pt x="234696" y="525780"/>
                    <a:pt x="301752" y="466344"/>
                  </a:cubicBezTo>
                  <a:cubicBezTo>
                    <a:pt x="368808" y="406908"/>
                    <a:pt x="364236" y="262128"/>
                    <a:pt x="402336" y="192024"/>
                  </a:cubicBezTo>
                  <a:cubicBezTo>
                    <a:pt x="440436" y="121920"/>
                    <a:pt x="458724" y="77724"/>
                    <a:pt x="530352" y="45720"/>
                  </a:cubicBezTo>
                  <a:cubicBezTo>
                    <a:pt x="601980" y="13716"/>
                    <a:pt x="717042" y="6858"/>
                    <a:pt x="832104" y="0"/>
                  </a:cubicBezTo>
                </a:path>
              </a:pathLst>
            </a:cu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924056" y="4078224"/>
              <a:ext cx="864096" cy="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5356104" y="3793514"/>
              <a:ext cx="0" cy="55903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9535470" y="4050966"/>
            <a:ext cx="1008112" cy="864096"/>
            <a:chOff x="4860032" y="3630724"/>
            <a:chExt cx="1008112" cy="864096"/>
          </a:xfrm>
          <a:noFill/>
        </p:grpSpPr>
        <p:sp>
          <p:nvSpPr>
            <p:cNvPr id="11" name="Rectangle 10"/>
            <p:cNvSpPr/>
            <p:nvPr/>
          </p:nvSpPr>
          <p:spPr>
            <a:xfrm>
              <a:off x="4860032" y="3630724"/>
              <a:ext cx="1008112" cy="86409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4956048" y="3803904"/>
              <a:ext cx="832104" cy="548640"/>
            </a:xfrm>
            <a:custGeom>
              <a:avLst/>
              <a:gdLst>
                <a:gd name="connsiteX0" fmla="*/ 0 w 832104"/>
                <a:gd name="connsiteY0" fmla="*/ 548640 h 548640"/>
                <a:gd name="connsiteX1" fmla="*/ 301752 w 832104"/>
                <a:gd name="connsiteY1" fmla="*/ 466344 h 548640"/>
                <a:gd name="connsiteX2" fmla="*/ 402336 w 832104"/>
                <a:gd name="connsiteY2" fmla="*/ 192024 h 548640"/>
                <a:gd name="connsiteX3" fmla="*/ 530352 w 832104"/>
                <a:gd name="connsiteY3" fmla="*/ 45720 h 548640"/>
                <a:gd name="connsiteX4" fmla="*/ 832104 w 832104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104" h="548640">
                  <a:moveTo>
                    <a:pt x="0" y="548640"/>
                  </a:moveTo>
                  <a:cubicBezTo>
                    <a:pt x="117348" y="537210"/>
                    <a:pt x="234696" y="525780"/>
                    <a:pt x="301752" y="466344"/>
                  </a:cubicBezTo>
                  <a:cubicBezTo>
                    <a:pt x="368808" y="406908"/>
                    <a:pt x="364236" y="262128"/>
                    <a:pt x="402336" y="192024"/>
                  </a:cubicBezTo>
                  <a:cubicBezTo>
                    <a:pt x="440436" y="121920"/>
                    <a:pt x="458724" y="77724"/>
                    <a:pt x="530352" y="45720"/>
                  </a:cubicBezTo>
                  <a:cubicBezTo>
                    <a:pt x="601980" y="13716"/>
                    <a:pt x="717042" y="6858"/>
                    <a:pt x="832104" y="0"/>
                  </a:cubicBezTo>
                </a:path>
              </a:pathLst>
            </a:cu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4924056" y="4078224"/>
              <a:ext cx="864096" cy="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356104" y="3793514"/>
              <a:ext cx="0" cy="55903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0959662" y="4050966"/>
            <a:ext cx="1008112" cy="864096"/>
            <a:chOff x="4860032" y="3630724"/>
            <a:chExt cx="1008112" cy="864096"/>
          </a:xfrm>
          <a:noFill/>
        </p:grpSpPr>
        <p:sp>
          <p:nvSpPr>
            <p:cNvPr id="16" name="Rectangle 15"/>
            <p:cNvSpPr/>
            <p:nvPr/>
          </p:nvSpPr>
          <p:spPr>
            <a:xfrm>
              <a:off x="4860032" y="3630724"/>
              <a:ext cx="1008112" cy="86409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4956048" y="3803904"/>
              <a:ext cx="832104" cy="548640"/>
            </a:xfrm>
            <a:custGeom>
              <a:avLst/>
              <a:gdLst>
                <a:gd name="connsiteX0" fmla="*/ 0 w 832104"/>
                <a:gd name="connsiteY0" fmla="*/ 548640 h 548640"/>
                <a:gd name="connsiteX1" fmla="*/ 301752 w 832104"/>
                <a:gd name="connsiteY1" fmla="*/ 466344 h 548640"/>
                <a:gd name="connsiteX2" fmla="*/ 402336 w 832104"/>
                <a:gd name="connsiteY2" fmla="*/ 192024 h 548640"/>
                <a:gd name="connsiteX3" fmla="*/ 530352 w 832104"/>
                <a:gd name="connsiteY3" fmla="*/ 45720 h 548640"/>
                <a:gd name="connsiteX4" fmla="*/ 832104 w 832104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104" h="548640">
                  <a:moveTo>
                    <a:pt x="0" y="548640"/>
                  </a:moveTo>
                  <a:cubicBezTo>
                    <a:pt x="117348" y="537210"/>
                    <a:pt x="234696" y="525780"/>
                    <a:pt x="301752" y="466344"/>
                  </a:cubicBezTo>
                  <a:cubicBezTo>
                    <a:pt x="368808" y="406908"/>
                    <a:pt x="364236" y="262128"/>
                    <a:pt x="402336" y="192024"/>
                  </a:cubicBezTo>
                  <a:cubicBezTo>
                    <a:pt x="440436" y="121920"/>
                    <a:pt x="458724" y="77724"/>
                    <a:pt x="530352" y="45720"/>
                  </a:cubicBezTo>
                  <a:cubicBezTo>
                    <a:pt x="601980" y="13716"/>
                    <a:pt x="717042" y="6858"/>
                    <a:pt x="832104" y="0"/>
                  </a:cubicBezTo>
                </a:path>
              </a:pathLst>
            </a:cu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924056" y="4078224"/>
              <a:ext cx="864096" cy="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356104" y="3793514"/>
              <a:ext cx="0" cy="55903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9527486" y="2563314"/>
            <a:ext cx="1008112" cy="864096"/>
            <a:chOff x="4860032" y="3630724"/>
            <a:chExt cx="1008112" cy="864096"/>
          </a:xfrm>
          <a:noFill/>
        </p:grpSpPr>
        <p:sp>
          <p:nvSpPr>
            <p:cNvPr id="21" name="Rectangle 20"/>
            <p:cNvSpPr/>
            <p:nvPr/>
          </p:nvSpPr>
          <p:spPr>
            <a:xfrm>
              <a:off x="4860032" y="3630724"/>
              <a:ext cx="1008112" cy="86409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4956048" y="3803904"/>
              <a:ext cx="832104" cy="548640"/>
            </a:xfrm>
            <a:custGeom>
              <a:avLst/>
              <a:gdLst>
                <a:gd name="connsiteX0" fmla="*/ 0 w 832104"/>
                <a:gd name="connsiteY0" fmla="*/ 548640 h 548640"/>
                <a:gd name="connsiteX1" fmla="*/ 301752 w 832104"/>
                <a:gd name="connsiteY1" fmla="*/ 466344 h 548640"/>
                <a:gd name="connsiteX2" fmla="*/ 402336 w 832104"/>
                <a:gd name="connsiteY2" fmla="*/ 192024 h 548640"/>
                <a:gd name="connsiteX3" fmla="*/ 530352 w 832104"/>
                <a:gd name="connsiteY3" fmla="*/ 45720 h 548640"/>
                <a:gd name="connsiteX4" fmla="*/ 832104 w 832104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104" h="548640">
                  <a:moveTo>
                    <a:pt x="0" y="548640"/>
                  </a:moveTo>
                  <a:cubicBezTo>
                    <a:pt x="117348" y="537210"/>
                    <a:pt x="234696" y="525780"/>
                    <a:pt x="301752" y="466344"/>
                  </a:cubicBezTo>
                  <a:cubicBezTo>
                    <a:pt x="368808" y="406908"/>
                    <a:pt x="364236" y="262128"/>
                    <a:pt x="402336" y="192024"/>
                  </a:cubicBezTo>
                  <a:cubicBezTo>
                    <a:pt x="440436" y="121920"/>
                    <a:pt x="458724" y="77724"/>
                    <a:pt x="530352" y="45720"/>
                  </a:cubicBezTo>
                  <a:cubicBezTo>
                    <a:pt x="601980" y="13716"/>
                    <a:pt x="717042" y="6858"/>
                    <a:pt x="832104" y="0"/>
                  </a:cubicBezTo>
                </a:path>
              </a:pathLst>
            </a:cu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4924056" y="4078224"/>
              <a:ext cx="864096" cy="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5356104" y="3793514"/>
              <a:ext cx="0" cy="55903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6" idx="0"/>
            <a:endCxn id="21" idx="2"/>
          </p:cNvCxnSpPr>
          <p:nvPr/>
        </p:nvCxnSpPr>
        <p:spPr>
          <a:xfrm flipV="1">
            <a:off x="8615334" y="3427410"/>
            <a:ext cx="1416208" cy="6235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0"/>
            <a:endCxn id="21" idx="2"/>
          </p:cNvCxnSpPr>
          <p:nvPr/>
        </p:nvCxnSpPr>
        <p:spPr>
          <a:xfrm flipH="1" flipV="1">
            <a:off x="10031542" y="3427410"/>
            <a:ext cx="7984" cy="6235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6" idx="0"/>
            <a:endCxn id="21" idx="2"/>
          </p:cNvCxnSpPr>
          <p:nvPr/>
        </p:nvCxnSpPr>
        <p:spPr>
          <a:xfrm flipH="1" flipV="1">
            <a:off x="10031542" y="3427410"/>
            <a:ext cx="1432176" cy="6235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57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366" y="381729"/>
            <a:ext cx="4608512" cy="113813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Multiple Layers of Neural Network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04054" y="1707291"/>
                <a:ext cx="4322840" cy="492514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ko-KR" dirty="0" smtClean="0"/>
                  <a:t>Considering </a:t>
                </a:r>
                <a:r>
                  <a:rPr lang="en-US" altLang="ko-KR" b="1" i="1" dirty="0" smtClean="0"/>
                  <a:t>L</a:t>
                </a:r>
                <a:r>
                  <a:rPr lang="en-US" altLang="ko-KR" dirty="0" smtClean="0"/>
                  <a:t> hidden layers</a:t>
                </a:r>
              </a:p>
              <a:p>
                <a:pPr lvl="1"/>
                <a:r>
                  <a:rPr lang="en-US" altLang="ko-KR" dirty="0" smtClean="0">
                    <a:latin typeface="Cambria Math" panose="02040503050406030204" pitchFamily="18" charset="0"/>
                  </a:rPr>
                  <a:t>Neuron input activation function for the </a:t>
                </a:r>
                <a:r>
                  <a:rPr lang="en-US" altLang="ko-KR" b="1" i="1" dirty="0" smtClean="0">
                    <a:latin typeface="Cambria Math" panose="02040503050406030204" pitchFamily="18" charset="0"/>
                  </a:rPr>
                  <a:t>k-</a:t>
                </a:r>
                <a:r>
                  <a:rPr lang="en-US" altLang="ko-KR" b="1" i="1" dirty="0" err="1" smtClean="0">
                    <a:latin typeface="Cambria Math" panose="02040503050406030204" pitchFamily="18" charset="0"/>
                  </a:rPr>
                  <a:t>th</a:t>
                </a:r>
                <a:r>
                  <a:rPr lang="en-US" altLang="ko-KR" dirty="0" smtClean="0">
                    <a:latin typeface="Cambria Math" panose="02040503050406030204" pitchFamily="18" charset="0"/>
                  </a:rPr>
                  <a:t> layer</a:t>
                </a:r>
                <a:endParaRPr lang="en-US" altLang="ko-KR" b="0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:r>
                  <a:rPr lang="en-US" altLang="ko-KR" dirty="0" smtClean="0"/>
                  <a:t>Neuron output activation function for the </a:t>
                </a:r>
                <a:r>
                  <a:rPr lang="en-US" altLang="ko-KR" b="1" i="1" dirty="0" smtClean="0"/>
                  <a:t>k-</a:t>
                </a:r>
                <a:r>
                  <a:rPr lang="en-US" altLang="ko-KR" b="1" i="1" dirty="0" err="1" smtClean="0"/>
                  <a:t>th</a:t>
                </a:r>
                <a:r>
                  <a:rPr lang="en-US" altLang="ko-KR" dirty="0" smtClean="0"/>
                  <a:t> layer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:r>
                  <a:rPr lang="en-US" altLang="ko-KR" dirty="0" smtClean="0"/>
                  <a:t>Output layer activation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Each function is available by choices</a:t>
                </a:r>
              </a:p>
              <a:p>
                <a:pPr lvl="1"/>
                <a:r>
                  <a:rPr lang="en-US" altLang="ko-KR" dirty="0" smtClean="0"/>
                  <a:t>Sigmoid functions</a:t>
                </a:r>
              </a:p>
              <a:p>
                <a:pPr lvl="1"/>
                <a:r>
                  <a:rPr lang="en-US" altLang="ko-KR" dirty="0" err="1" smtClean="0"/>
                  <a:t>Softmax</a:t>
                </a:r>
                <a:r>
                  <a:rPr lang="en-US" altLang="ko-KR" dirty="0" smtClean="0"/>
                  <a:t> functions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4054" y="1707291"/>
                <a:ext cx="4322840" cy="492514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5" y="6435210"/>
            <a:ext cx="753545" cy="365125"/>
          </a:xfrm>
        </p:spPr>
        <p:txBody>
          <a:bodyPr/>
          <a:lstStyle/>
          <a:p>
            <a:fld id="{E4E48515-694B-44C7-A9EB-D2CB2C6423BC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006886" y="3737815"/>
            <a:ext cx="1008112" cy="864096"/>
            <a:chOff x="4860032" y="3630724"/>
            <a:chExt cx="1008112" cy="864096"/>
          </a:xfrm>
          <a:noFill/>
        </p:grpSpPr>
        <p:sp>
          <p:nvSpPr>
            <p:cNvPr id="6" name="Rectangle 5"/>
            <p:cNvSpPr/>
            <p:nvPr/>
          </p:nvSpPr>
          <p:spPr>
            <a:xfrm>
              <a:off x="4860032" y="3630724"/>
              <a:ext cx="1008112" cy="86409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956048" y="3803904"/>
              <a:ext cx="832104" cy="548640"/>
            </a:xfrm>
            <a:custGeom>
              <a:avLst/>
              <a:gdLst>
                <a:gd name="connsiteX0" fmla="*/ 0 w 832104"/>
                <a:gd name="connsiteY0" fmla="*/ 548640 h 548640"/>
                <a:gd name="connsiteX1" fmla="*/ 301752 w 832104"/>
                <a:gd name="connsiteY1" fmla="*/ 466344 h 548640"/>
                <a:gd name="connsiteX2" fmla="*/ 402336 w 832104"/>
                <a:gd name="connsiteY2" fmla="*/ 192024 h 548640"/>
                <a:gd name="connsiteX3" fmla="*/ 530352 w 832104"/>
                <a:gd name="connsiteY3" fmla="*/ 45720 h 548640"/>
                <a:gd name="connsiteX4" fmla="*/ 832104 w 832104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104" h="548640">
                  <a:moveTo>
                    <a:pt x="0" y="548640"/>
                  </a:moveTo>
                  <a:cubicBezTo>
                    <a:pt x="117348" y="537210"/>
                    <a:pt x="234696" y="525780"/>
                    <a:pt x="301752" y="466344"/>
                  </a:cubicBezTo>
                  <a:cubicBezTo>
                    <a:pt x="368808" y="406908"/>
                    <a:pt x="364236" y="262128"/>
                    <a:pt x="402336" y="192024"/>
                  </a:cubicBezTo>
                  <a:cubicBezTo>
                    <a:pt x="440436" y="121920"/>
                    <a:pt x="458724" y="77724"/>
                    <a:pt x="530352" y="45720"/>
                  </a:cubicBezTo>
                  <a:cubicBezTo>
                    <a:pt x="601980" y="13716"/>
                    <a:pt x="717042" y="6858"/>
                    <a:pt x="832104" y="0"/>
                  </a:cubicBezTo>
                </a:path>
              </a:pathLst>
            </a:cu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924056" y="4078224"/>
              <a:ext cx="864096" cy="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5356104" y="3793514"/>
              <a:ext cx="0" cy="55903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9431078" y="3737815"/>
            <a:ext cx="1008112" cy="864096"/>
            <a:chOff x="4860032" y="3630724"/>
            <a:chExt cx="1008112" cy="864096"/>
          </a:xfrm>
          <a:noFill/>
        </p:grpSpPr>
        <p:sp>
          <p:nvSpPr>
            <p:cNvPr id="11" name="Rectangle 10"/>
            <p:cNvSpPr/>
            <p:nvPr/>
          </p:nvSpPr>
          <p:spPr>
            <a:xfrm>
              <a:off x="4860032" y="3630724"/>
              <a:ext cx="1008112" cy="86409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4956048" y="3803904"/>
              <a:ext cx="832104" cy="548640"/>
            </a:xfrm>
            <a:custGeom>
              <a:avLst/>
              <a:gdLst>
                <a:gd name="connsiteX0" fmla="*/ 0 w 832104"/>
                <a:gd name="connsiteY0" fmla="*/ 548640 h 548640"/>
                <a:gd name="connsiteX1" fmla="*/ 301752 w 832104"/>
                <a:gd name="connsiteY1" fmla="*/ 466344 h 548640"/>
                <a:gd name="connsiteX2" fmla="*/ 402336 w 832104"/>
                <a:gd name="connsiteY2" fmla="*/ 192024 h 548640"/>
                <a:gd name="connsiteX3" fmla="*/ 530352 w 832104"/>
                <a:gd name="connsiteY3" fmla="*/ 45720 h 548640"/>
                <a:gd name="connsiteX4" fmla="*/ 832104 w 832104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104" h="548640">
                  <a:moveTo>
                    <a:pt x="0" y="548640"/>
                  </a:moveTo>
                  <a:cubicBezTo>
                    <a:pt x="117348" y="537210"/>
                    <a:pt x="234696" y="525780"/>
                    <a:pt x="301752" y="466344"/>
                  </a:cubicBezTo>
                  <a:cubicBezTo>
                    <a:pt x="368808" y="406908"/>
                    <a:pt x="364236" y="262128"/>
                    <a:pt x="402336" y="192024"/>
                  </a:cubicBezTo>
                  <a:cubicBezTo>
                    <a:pt x="440436" y="121920"/>
                    <a:pt x="458724" y="77724"/>
                    <a:pt x="530352" y="45720"/>
                  </a:cubicBezTo>
                  <a:cubicBezTo>
                    <a:pt x="601980" y="13716"/>
                    <a:pt x="717042" y="6858"/>
                    <a:pt x="832104" y="0"/>
                  </a:cubicBezTo>
                </a:path>
              </a:pathLst>
            </a:cu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4924056" y="4078224"/>
              <a:ext cx="864096" cy="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356104" y="3793514"/>
              <a:ext cx="0" cy="55903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0855270" y="3737815"/>
            <a:ext cx="1008112" cy="864096"/>
            <a:chOff x="4860032" y="3630724"/>
            <a:chExt cx="1008112" cy="864096"/>
          </a:xfrm>
          <a:noFill/>
        </p:grpSpPr>
        <p:sp>
          <p:nvSpPr>
            <p:cNvPr id="16" name="Rectangle 15"/>
            <p:cNvSpPr/>
            <p:nvPr/>
          </p:nvSpPr>
          <p:spPr>
            <a:xfrm>
              <a:off x="4860032" y="3630724"/>
              <a:ext cx="1008112" cy="86409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4956048" y="3803904"/>
              <a:ext cx="832104" cy="548640"/>
            </a:xfrm>
            <a:custGeom>
              <a:avLst/>
              <a:gdLst>
                <a:gd name="connsiteX0" fmla="*/ 0 w 832104"/>
                <a:gd name="connsiteY0" fmla="*/ 548640 h 548640"/>
                <a:gd name="connsiteX1" fmla="*/ 301752 w 832104"/>
                <a:gd name="connsiteY1" fmla="*/ 466344 h 548640"/>
                <a:gd name="connsiteX2" fmla="*/ 402336 w 832104"/>
                <a:gd name="connsiteY2" fmla="*/ 192024 h 548640"/>
                <a:gd name="connsiteX3" fmla="*/ 530352 w 832104"/>
                <a:gd name="connsiteY3" fmla="*/ 45720 h 548640"/>
                <a:gd name="connsiteX4" fmla="*/ 832104 w 832104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104" h="548640">
                  <a:moveTo>
                    <a:pt x="0" y="548640"/>
                  </a:moveTo>
                  <a:cubicBezTo>
                    <a:pt x="117348" y="537210"/>
                    <a:pt x="234696" y="525780"/>
                    <a:pt x="301752" y="466344"/>
                  </a:cubicBezTo>
                  <a:cubicBezTo>
                    <a:pt x="368808" y="406908"/>
                    <a:pt x="364236" y="262128"/>
                    <a:pt x="402336" y="192024"/>
                  </a:cubicBezTo>
                  <a:cubicBezTo>
                    <a:pt x="440436" y="121920"/>
                    <a:pt x="458724" y="77724"/>
                    <a:pt x="530352" y="45720"/>
                  </a:cubicBezTo>
                  <a:cubicBezTo>
                    <a:pt x="601980" y="13716"/>
                    <a:pt x="717042" y="6858"/>
                    <a:pt x="832104" y="0"/>
                  </a:cubicBezTo>
                </a:path>
              </a:pathLst>
            </a:cu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924056" y="4078224"/>
              <a:ext cx="864096" cy="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356104" y="3793514"/>
              <a:ext cx="0" cy="55903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/>
          <p:cNvSpPr/>
          <p:nvPr/>
        </p:nvSpPr>
        <p:spPr>
          <a:xfrm>
            <a:off x="8006886" y="5408299"/>
            <a:ext cx="1008112" cy="79208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26" name="Oval 25"/>
          <p:cNvSpPr/>
          <p:nvPr/>
        </p:nvSpPr>
        <p:spPr>
          <a:xfrm>
            <a:off x="9431078" y="5408299"/>
            <a:ext cx="1008112" cy="79208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r>
              <a:rPr lang="en-US" altLang="ko-KR" baseline="-25000" dirty="0"/>
              <a:t>2</a:t>
            </a:r>
            <a:endParaRPr lang="ko-KR" altLang="en-US" baseline="-25000" dirty="0"/>
          </a:p>
        </p:txBody>
      </p:sp>
      <p:sp>
        <p:nvSpPr>
          <p:cNvPr id="27" name="Oval 26"/>
          <p:cNvSpPr/>
          <p:nvPr/>
        </p:nvSpPr>
        <p:spPr>
          <a:xfrm>
            <a:off x="10855270" y="5408299"/>
            <a:ext cx="1008112" cy="79208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r>
              <a:rPr lang="en-US" altLang="ko-KR" baseline="-25000" dirty="0"/>
              <a:t>3</a:t>
            </a:r>
            <a:endParaRPr lang="ko-KR" altLang="en-US" baseline="-25000" dirty="0"/>
          </a:p>
        </p:txBody>
      </p:sp>
      <p:cxnSp>
        <p:nvCxnSpPr>
          <p:cNvPr id="28" name="Straight Arrow Connector 27"/>
          <p:cNvCxnSpPr>
            <a:stCxn id="25" idx="0"/>
            <a:endCxn id="6" idx="2"/>
          </p:cNvCxnSpPr>
          <p:nvPr/>
        </p:nvCxnSpPr>
        <p:spPr>
          <a:xfrm flipV="1">
            <a:off x="8510942" y="4601911"/>
            <a:ext cx="0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1" idx="2"/>
          </p:cNvCxnSpPr>
          <p:nvPr/>
        </p:nvCxnSpPr>
        <p:spPr>
          <a:xfrm flipV="1">
            <a:off x="8518954" y="4601911"/>
            <a:ext cx="1416180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0"/>
            <a:endCxn id="16" idx="2"/>
          </p:cNvCxnSpPr>
          <p:nvPr/>
        </p:nvCxnSpPr>
        <p:spPr>
          <a:xfrm flipV="1">
            <a:off x="8510942" y="4601911"/>
            <a:ext cx="2848384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6" idx="0"/>
            <a:endCxn id="16" idx="2"/>
          </p:cNvCxnSpPr>
          <p:nvPr/>
        </p:nvCxnSpPr>
        <p:spPr>
          <a:xfrm flipV="1">
            <a:off x="9935134" y="4601911"/>
            <a:ext cx="1424192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6" idx="0"/>
            <a:endCxn id="11" idx="2"/>
          </p:cNvCxnSpPr>
          <p:nvPr/>
        </p:nvCxnSpPr>
        <p:spPr>
          <a:xfrm flipV="1">
            <a:off x="9935134" y="4601911"/>
            <a:ext cx="0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6" idx="0"/>
            <a:endCxn id="6" idx="2"/>
          </p:cNvCxnSpPr>
          <p:nvPr/>
        </p:nvCxnSpPr>
        <p:spPr>
          <a:xfrm flipH="1" flipV="1">
            <a:off x="8510942" y="4601911"/>
            <a:ext cx="1424192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7" idx="0"/>
            <a:endCxn id="6" idx="2"/>
          </p:cNvCxnSpPr>
          <p:nvPr/>
        </p:nvCxnSpPr>
        <p:spPr>
          <a:xfrm flipH="1" flipV="1">
            <a:off x="8510942" y="4601911"/>
            <a:ext cx="2848384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7" idx="0"/>
            <a:endCxn id="11" idx="2"/>
          </p:cNvCxnSpPr>
          <p:nvPr/>
        </p:nvCxnSpPr>
        <p:spPr>
          <a:xfrm flipH="1" flipV="1">
            <a:off x="9935134" y="4601911"/>
            <a:ext cx="1424192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7" idx="0"/>
            <a:endCxn id="16" idx="2"/>
          </p:cNvCxnSpPr>
          <p:nvPr/>
        </p:nvCxnSpPr>
        <p:spPr>
          <a:xfrm flipV="1">
            <a:off x="11359326" y="4601911"/>
            <a:ext cx="0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8014898" y="2036181"/>
            <a:ext cx="1008112" cy="864096"/>
            <a:chOff x="4860032" y="3630724"/>
            <a:chExt cx="1008112" cy="864096"/>
          </a:xfrm>
          <a:noFill/>
        </p:grpSpPr>
        <p:sp>
          <p:nvSpPr>
            <p:cNvPr id="41" name="Rectangle 40"/>
            <p:cNvSpPr/>
            <p:nvPr/>
          </p:nvSpPr>
          <p:spPr>
            <a:xfrm>
              <a:off x="4860032" y="3630724"/>
              <a:ext cx="1008112" cy="86409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4956048" y="3803904"/>
              <a:ext cx="832104" cy="548640"/>
            </a:xfrm>
            <a:custGeom>
              <a:avLst/>
              <a:gdLst>
                <a:gd name="connsiteX0" fmla="*/ 0 w 832104"/>
                <a:gd name="connsiteY0" fmla="*/ 548640 h 548640"/>
                <a:gd name="connsiteX1" fmla="*/ 301752 w 832104"/>
                <a:gd name="connsiteY1" fmla="*/ 466344 h 548640"/>
                <a:gd name="connsiteX2" fmla="*/ 402336 w 832104"/>
                <a:gd name="connsiteY2" fmla="*/ 192024 h 548640"/>
                <a:gd name="connsiteX3" fmla="*/ 530352 w 832104"/>
                <a:gd name="connsiteY3" fmla="*/ 45720 h 548640"/>
                <a:gd name="connsiteX4" fmla="*/ 832104 w 832104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104" h="548640">
                  <a:moveTo>
                    <a:pt x="0" y="548640"/>
                  </a:moveTo>
                  <a:cubicBezTo>
                    <a:pt x="117348" y="537210"/>
                    <a:pt x="234696" y="525780"/>
                    <a:pt x="301752" y="466344"/>
                  </a:cubicBezTo>
                  <a:cubicBezTo>
                    <a:pt x="368808" y="406908"/>
                    <a:pt x="364236" y="262128"/>
                    <a:pt x="402336" y="192024"/>
                  </a:cubicBezTo>
                  <a:cubicBezTo>
                    <a:pt x="440436" y="121920"/>
                    <a:pt x="458724" y="77724"/>
                    <a:pt x="530352" y="45720"/>
                  </a:cubicBezTo>
                  <a:cubicBezTo>
                    <a:pt x="601980" y="13716"/>
                    <a:pt x="717042" y="6858"/>
                    <a:pt x="832104" y="0"/>
                  </a:cubicBezTo>
                </a:path>
              </a:pathLst>
            </a:cu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4924056" y="4078224"/>
              <a:ext cx="864096" cy="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356104" y="3793514"/>
              <a:ext cx="0" cy="55903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9439090" y="2036181"/>
            <a:ext cx="1008112" cy="864096"/>
            <a:chOff x="4860032" y="3630724"/>
            <a:chExt cx="1008112" cy="864096"/>
          </a:xfrm>
          <a:noFill/>
        </p:grpSpPr>
        <p:sp>
          <p:nvSpPr>
            <p:cNvPr id="46" name="Rectangle 45"/>
            <p:cNvSpPr/>
            <p:nvPr/>
          </p:nvSpPr>
          <p:spPr>
            <a:xfrm>
              <a:off x="4860032" y="3630724"/>
              <a:ext cx="1008112" cy="86409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4956048" y="3803904"/>
              <a:ext cx="832104" cy="548640"/>
            </a:xfrm>
            <a:custGeom>
              <a:avLst/>
              <a:gdLst>
                <a:gd name="connsiteX0" fmla="*/ 0 w 832104"/>
                <a:gd name="connsiteY0" fmla="*/ 548640 h 548640"/>
                <a:gd name="connsiteX1" fmla="*/ 301752 w 832104"/>
                <a:gd name="connsiteY1" fmla="*/ 466344 h 548640"/>
                <a:gd name="connsiteX2" fmla="*/ 402336 w 832104"/>
                <a:gd name="connsiteY2" fmla="*/ 192024 h 548640"/>
                <a:gd name="connsiteX3" fmla="*/ 530352 w 832104"/>
                <a:gd name="connsiteY3" fmla="*/ 45720 h 548640"/>
                <a:gd name="connsiteX4" fmla="*/ 832104 w 832104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104" h="548640">
                  <a:moveTo>
                    <a:pt x="0" y="548640"/>
                  </a:moveTo>
                  <a:cubicBezTo>
                    <a:pt x="117348" y="537210"/>
                    <a:pt x="234696" y="525780"/>
                    <a:pt x="301752" y="466344"/>
                  </a:cubicBezTo>
                  <a:cubicBezTo>
                    <a:pt x="368808" y="406908"/>
                    <a:pt x="364236" y="262128"/>
                    <a:pt x="402336" y="192024"/>
                  </a:cubicBezTo>
                  <a:cubicBezTo>
                    <a:pt x="440436" y="121920"/>
                    <a:pt x="458724" y="77724"/>
                    <a:pt x="530352" y="45720"/>
                  </a:cubicBezTo>
                  <a:cubicBezTo>
                    <a:pt x="601980" y="13716"/>
                    <a:pt x="717042" y="6858"/>
                    <a:pt x="832104" y="0"/>
                  </a:cubicBezTo>
                </a:path>
              </a:pathLst>
            </a:cu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4924056" y="4078224"/>
              <a:ext cx="864096" cy="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5356104" y="3793514"/>
              <a:ext cx="0" cy="55903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10863282" y="2036181"/>
            <a:ext cx="1008112" cy="864096"/>
            <a:chOff x="4860032" y="3630724"/>
            <a:chExt cx="1008112" cy="864096"/>
          </a:xfrm>
          <a:noFill/>
        </p:grpSpPr>
        <p:sp>
          <p:nvSpPr>
            <p:cNvPr id="51" name="Rectangle 50"/>
            <p:cNvSpPr/>
            <p:nvPr/>
          </p:nvSpPr>
          <p:spPr>
            <a:xfrm>
              <a:off x="4860032" y="3630724"/>
              <a:ext cx="1008112" cy="86409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4956048" y="3803904"/>
              <a:ext cx="832104" cy="548640"/>
            </a:xfrm>
            <a:custGeom>
              <a:avLst/>
              <a:gdLst>
                <a:gd name="connsiteX0" fmla="*/ 0 w 832104"/>
                <a:gd name="connsiteY0" fmla="*/ 548640 h 548640"/>
                <a:gd name="connsiteX1" fmla="*/ 301752 w 832104"/>
                <a:gd name="connsiteY1" fmla="*/ 466344 h 548640"/>
                <a:gd name="connsiteX2" fmla="*/ 402336 w 832104"/>
                <a:gd name="connsiteY2" fmla="*/ 192024 h 548640"/>
                <a:gd name="connsiteX3" fmla="*/ 530352 w 832104"/>
                <a:gd name="connsiteY3" fmla="*/ 45720 h 548640"/>
                <a:gd name="connsiteX4" fmla="*/ 832104 w 832104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104" h="548640">
                  <a:moveTo>
                    <a:pt x="0" y="548640"/>
                  </a:moveTo>
                  <a:cubicBezTo>
                    <a:pt x="117348" y="537210"/>
                    <a:pt x="234696" y="525780"/>
                    <a:pt x="301752" y="466344"/>
                  </a:cubicBezTo>
                  <a:cubicBezTo>
                    <a:pt x="368808" y="406908"/>
                    <a:pt x="364236" y="262128"/>
                    <a:pt x="402336" y="192024"/>
                  </a:cubicBezTo>
                  <a:cubicBezTo>
                    <a:pt x="440436" y="121920"/>
                    <a:pt x="458724" y="77724"/>
                    <a:pt x="530352" y="45720"/>
                  </a:cubicBezTo>
                  <a:cubicBezTo>
                    <a:pt x="601980" y="13716"/>
                    <a:pt x="717042" y="6858"/>
                    <a:pt x="832104" y="0"/>
                  </a:cubicBezTo>
                </a:path>
              </a:pathLst>
            </a:cu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4924056" y="4078224"/>
              <a:ext cx="864096" cy="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5356104" y="3793514"/>
              <a:ext cx="0" cy="55903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9431106" y="548529"/>
            <a:ext cx="1008112" cy="864096"/>
            <a:chOff x="4860032" y="3630724"/>
            <a:chExt cx="1008112" cy="864096"/>
          </a:xfrm>
          <a:noFill/>
        </p:grpSpPr>
        <p:sp>
          <p:nvSpPr>
            <p:cNvPr id="56" name="Rectangle 55"/>
            <p:cNvSpPr/>
            <p:nvPr/>
          </p:nvSpPr>
          <p:spPr>
            <a:xfrm>
              <a:off x="4860032" y="3630724"/>
              <a:ext cx="1008112" cy="86409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Freeform 56"/>
            <p:cNvSpPr/>
            <p:nvPr/>
          </p:nvSpPr>
          <p:spPr>
            <a:xfrm>
              <a:off x="4956048" y="3803904"/>
              <a:ext cx="832104" cy="548640"/>
            </a:xfrm>
            <a:custGeom>
              <a:avLst/>
              <a:gdLst>
                <a:gd name="connsiteX0" fmla="*/ 0 w 832104"/>
                <a:gd name="connsiteY0" fmla="*/ 548640 h 548640"/>
                <a:gd name="connsiteX1" fmla="*/ 301752 w 832104"/>
                <a:gd name="connsiteY1" fmla="*/ 466344 h 548640"/>
                <a:gd name="connsiteX2" fmla="*/ 402336 w 832104"/>
                <a:gd name="connsiteY2" fmla="*/ 192024 h 548640"/>
                <a:gd name="connsiteX3" fmla="*/ 530352 w 832104"/>
                <a:gd name="connsiteY3" fmla="*/ 45720 h 548640"/>
                <a:gd name="connsiteX4" fmla="*/ 832104 w 832104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104" h="548640">
                  <a:moveTo>
                    <a:pt x="0" y="548640"/>
                  </a:moveTo>
                  <a:cubicBezTo>
                    <a:pt x="117348" y="537210"/>
                    <a:pt x="234696" y="525780"/>
                    <a:pt x="301752" y="466344"/>
                  </a:cubicBezTo>
                  <a:cubicBezTo>
                    <a:pt x="368808" y="406908"/>
                    <a:pt x="364236" y="262128"/>
                    <a:pt x="402336" y="192024"/>
                  </a:cubicBezTo>
                  <a:cubicBezTo>
                    <a:pt x="440436" y="121920"/>
                    <a:pt x="458724" y="77724"/>
                    <a:pt x="530352" y="45720"/>
                  </a:cubicBezTo>
                  <a:cubicBezTo>
                    <a:pt x="601980" y="13716"/>
                    <a:pt x="717042" y="6858"/>
                    <a:pt x="832104" y="0"/>
                  </a:cubicBezTo>
                </a:path>
              </a:pathLst>
            </a:cu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4924056" y="4078224"/>
              <a:ext cx="864096" cy="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5356104" y="3793514"/>
              <a:ext cx="0" cy="55903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Straight Arrow Connector 59"/>
          <p:cNvCxnSpPr>
            <a:stCxn id="41" idx="0"/>
            <a:endCxn id="56" idx="2"/>
          </p:cNvCxnSpPr>
          <p:nvPr/>
        </p:nvCxnSpPr>
        <p:spPr>
          <a:xfrm flipV="1">
            <a:off x="8518954" y="1412625"/>
            <a:ext cx="1416208" cy="6235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6" idx="0"/>
            <a:endCxn id="56" idx="2"/>
          </p:cNvCxnSpPr>
          <p:nvPr/>
        </p:nvCxnSpPr>
        <p:spPr>
          <a:xfrm flipH="1" flipV="1">
            <a:off x="9935162" y="1412625"/>
            <a:ext cx="7984" cy="6235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1" idx="0"/>
            <a:endCxn id="56" idx="2"/>
          </p:cNvCxnSpPr>
          <p:nvPr/>
        </p:nvCxnSpPr>
        <p:spPr>
          <a:xfrm flipH="1" flipV="1">
            <a:off x="9935162" y="1412625"/>
            <a:ext cx="1432176" cy="6235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8510942" y="2918026"/>
            <a:ext cx="0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518954" y="2918026"/>
            <a:ext cx="1416180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8510942" y="2918026"/>
            <a:ext cx="2848384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9935134" y="2918026"/>
            <a:ext cx="1424192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9935134" y="2918026"/>
            <a:ext cx="0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8510942" y="2918026"/>
            <a:ext cx="1424192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 flipV="1">
            <a:off x="8510942" y="2918026"/>
            <a:ext cx="2848384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9935134" y="2918026"/>
            <a:ext cx="1424192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11359326" y="2918026"/>
            <a:ext cx="0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57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Training </a:t>
            </a:r>
            <a:r>
              <a:rPr lang="en-US" altLang="ko-KR" smtClean="0"/>
              <a:t>neural network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13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274638"/>
            <a:ext cx="6911546" cy="740246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Derivative of Activation Function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1536" y="1395092"/>
                <a:ext cx="8711610" cy="5229107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ko-KR" dirty="0" smtClean="0"/>
                  <a:t>Sigmoid function is often used for the output function</a:t>
                </a:r>
              </a:p>
              <a:p>
                <a:pPr lvl="1"/>
                <a:r>
                  <a:rPr lang="en-US" altLang="ko-KR" dirty="0" smtClean="0"/>
                  <a:t>Need the derivative for the learning stage</a:t>
                </a:r>
              </a:p>
              <a:p>
                <a:r>
                  <a:rPr lang="en-US" altLang="ko-KR" b="0" dirty="0" smtClean="0"/>
                  <a:t>Logistic function 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b="0" dirty="0" smtClean="0"/>
              </a:p>
              <a:p>
                <a:pPr marL="114300" indent="0">
                  <a:buNone/>
                </a:pPr>
                <a:r>
                  <a:rPr lang="en-US" altLang="ko-KR" dirty="0" smtClean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=−1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ko-KR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b="0" i="1" dirty="0" smtClean="0">
                    <a:latin typeface="Cambria Math" panose="02040503050406030204" pitchFamily="18" charset="0"/>
                  </a:rPr>
                </a:br>
                <a:r>
                  <a:rPr lang="en-US" altLang="ko-KR" b="0" i="1" dirty="0" smtClean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The derivative of the logistic function can be expressed with the logistic function, again.</a:t>
                </a:r>
              </a:p>
              <a:p>
                <a:pPr lvl="1"/>
                <a:r>
                  <a:rPr lang="en-US" altLang="ko-KR" dirty="0" smtClean="0"/>
                  <a:t>Simplicity in the mathematical notations</a:t>
                </a:r>
              </a:p>
              <a:p>
                <a:r>
                  <a:rPr lang="en-US" altLang="ko-KR" dirty="0" smtClean="0"/>
                  <a:t>When the logistic function is used as an activation function</a:t>
                </a:r>
              </a:p>
              <a:p>
                <a:pPr lvl="1"/>
                <a:r>
                  <a:rPr lang="en-US" altLang="ko-KR" dirty="0" smtClean="0"/>
                  <a:t>The output can be plugged into the gradient function</a:t>
                </a:r>
              </a:p>
              <a:p>
                <a:r>
                  <a:rPr lang="en-US" altLang="ko-KR" dirty="0" smtClean="0"/>
                  <a:t>Similarly, </a:t>
                </a:r>
              </a:p>
              <a:p>
                <a:pPr lvl="1"/>
                <a:r>
                  <a:rPr lang="en-US" altLang="ko-KR" dirty="0" smtClean="0"/>
                  <a:t>The derivative of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tanh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altLang="ko-KR" dirty="0" smtClean="0"/>
                  <a:t>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ko-KR" b="0" dirty="0" smtClean="0"/>
              </a:p>
              <a:p>
                <a:r>
                  <a:rPr lang="en-US" altLang="ko-KR" dirty="0" err="1" smtClean="0"/>
                  <a:t>ReLU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Use the sub-gradient method, </a:t>
                </a:r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>
                    <a:sym typeface="Wingdings" panose="05000000000000000000" pitchFamily="2" charset="2"/>
                  </a:rPr>
                  <a:t> 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lim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→</m:t>
                            </m:r>
                            <m:sSubSup>
                              <m:sSub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</m:sup>
                            </m:sSubSup>
                          </m:sub>
                        </m:sSub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lim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→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+</m:t>
                                </m:r>
                              </m:sup>
                            </m:sSubSup>
                          </m:sub>
                        </m:sSub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Need to pick a candidate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altLang="ko-KR" dirty="0" smtClean="0"/>
                  <a:t> from the range</a:t>
                </a:r>
              </a:p>
              <a:p>
                <a:pPr marL="114300" indent="0">
                  <a:buNone/>
                </a:pPr>
                <a:endParaRPr lang="ko-KR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1536" y="1395092"/>
                <a:ext cx="8711610" cy="522910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89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473" y="243491"/>
            <a:ext cx="5009103" cy="1138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Sample Neural Network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68170" y="1567731"/>
                <a:ext cx="5229024" cy="492514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ko-KR" dirty="0" smtClean="0"/>
                  <a:t>Two hidden layers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dirty="0" smtClean="0"/>
                  <a:t> is an activation function</a:t>
                </a:r>
              </a:p>
              <a:p>
                <a:pPr lvl="1"/>
                <a:r>
                  <a:rPr lang="en-US" altLang="ko-KR" dirty="0" smtClean="0"/>
                  <a:t>Here, we use the logistic function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𝑛𝑒𝑡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Definition of the loss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Parameter learnings</a:t>
                </a:r>
              </a:p>
              <a:p>
                <a:pPr lvl="1"/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Updating the weights requires the gradient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 smtClean="0"/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ko-KR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ko-KR" dirty="0" smtClean="0"/>
                  <a:t> are not directly related</a:t>
                </a:r>
                <a:br>
                  <a:rPr lang="en-US" altLang="ko-KR" dirty="0" smtClean="0"/>
                </a:br>
                <a:r>
                  <a:rPr lang="en-US" altLang="ko-KR" dirty="0" smtClean="0">
                    <a:sym typeface="Wingdings" panose="05000000000000000000" pitchFamily="2" charset="2"/>
                  </a:rPr>
                  <a:t> Need to use the chain-</a:t>
                </a:r>
                <a:r>
                  <a:rPr lang="en-US" altLang="ko-KR" dirty="0">
                    <a:sym typeface="Wingdings" panose="05000000000000000000" pitchFamily="2" charset="2"/>
                  </a:rPr>
                  <a:t>r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ule of derivatives</a:t>
                </a:r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8170" y="1567731"/>
                <a:ext cx="5229024" cy="492514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19</a:t>
            </a:fld>
            <a:endParaRPr lang="ko-KR" alt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8637871" y="429840"/>
            <a:ext cx="3457898" cy="5866043"/>
            <a:chOff x="8637871" y="429840"/>
            <a:chExt cx="3457898" cy="58660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Oval 4"/>
                <p:cNvSpPr/>
                <p:nvPr/>
              </p:nvSpPr>
              <p:spPr>
                <a:xfrm>
                  <a:off x="8710565" y="5703030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565" y="5703030"/>
                  <a:ext cx="562708" cy="59285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/>
                <p:cNvSpPr/>
                <p:nvPr/>
              </p:nvSpPr>
              <p:spPr>
                <a:xfrm>
                  <a:off x="9949561" y="5703029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9561" y="5703029"/>
                  <a:ext cx="562708" cy="59285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9432522" y="5814789"/>
              <a:ext cx="4154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/>
                <p:cNvSpPr/>
                <p:nvPr/>
              </p:nvSpPr>
              <p:spPr>
                <a:xfrm>
                  <a:off x="11188555" y="5703029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8" name="Oval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8555" y="5703029"/>
                  <a:ext cx="562708" cy="59285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10671517" y="5814789"/>
              <a:ext cx="4154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/>
                <p:cNvSpPr/>
                <p:nvPr/>
              </p:nvSpPr>
              <p:spPr>
                <a:xfrm>
                  <a:off x="8710565" y="4326405"/>
                  <a:ext cx="1801704" cy="71343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565" y="4326405"/>
                  <a:ext cx="1801704" cy="71343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Oval 10"/>
                <p:cNvSpPr/>
                <p:nvPr/>
              </p:nvSpPr>
              <p:spPr>
                <a:xfrm>
                  <a:off x="8710565" y="3049650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1" name="Oval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565" y="3049650"/>
                  <a:ext cx="562708" cy="59285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Oval 11"/>
                <p:cNvSpPr/>
                <p:nvPr/>
              </p:nvSpPr>
              <p:spPr>
                <a:xfrm>
                  <a:off x="9949561" y="3049649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2" name="Oval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9561" y="3049649"/>
                  <a:ext cx="562708" cy="59285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>
              <a:off x="9432522" y="3161409"/>
              <a:ext cx="4154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Oval 13"/>
                <p:cNvSpPr/>
                <p:nvPr/>
              </p:nvSpPr>
              <p:spPr>
                <a:xfrm>
                  <a:off x="11188555" y="3049649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4" name="Oval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8555" y="3049649"/>
                  <a:ext cx="562708" cy="59285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10671517" y="3161409"/>
              <a:ext cx="4154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ectangle 15"/>
                <p:cNvSpPr/>
                <p:nvPr/>
              </p:nvSpPr>
              <p:spPr>
                <a:xfrm>
                  <a:off x="8710565" y="1706596"/>
                  <a:ext cx="1801704" cy="71343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565" y="1706596"/>
                  <a:ext cx="1801704" cy="7134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Oval 16"/>
                <p:cNvSpPr/>
                <p:nvPr/>
              </p:nvSpPr>
              <p:spPr>
                <a:xfrm>
                  <a:off x="8710565" y="429841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7" name="Oval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565" y="429841"/>
                  <a:ext cx="562708" cy="592853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Oval 17"/>
                <p:cNvSpPr/>
                <p:nvPr/>
              </p:nvSpPr>
              <p:spPr>
                <a:xfrm>
                  <a:off x="9949561" y="429840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8" name="Oval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9561" y="429840"/>
                  <a:ext cx="562708" cy="592853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9432522" y="541600"/>
              <a:ext cx="4154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Oval 19"/>
                <p:cNvSpPr/>
                <p:nvPr/>
              </p:nvSpPr>
              <p:spPr>
                <a:xfrm>
                  <a:off x="11188555" y="429840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20" name="Oval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8555" y="429840"/>
                  <a:ext cx="562708" cy="592853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/>
            <p:cNvSpPr txBox="1"/>
            <p:nvPr/>
          </p:nvSpPr>
          <p:spPr>
            <a:xfrm>
              <a:off x="10671517" y="541600"/>
              <a:ext cx="4154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cxnSp>
          <p:nvCxnSpPr>
            <p:cNvPr id="23" name="Straight Arrow Connector 22"/>
            <p:cNvCxnSpPr>
              <a:stCxn id="5" idx="0"/>
              <a:endCxn id="10" idx="2"/>
            </p:cNvCxnSpPr>
            <p:nvPr/>
          </p:nvCxnSpPr>
          <p:spPr>
            <a:xfrm flipV="1">
              <a:off x="8991919" y="5039837"/>
              <a:ext cx="619498" cy="66319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6" idx="0"/>
              <a:endCxn id="10" idx="2"/>
            </p:cNvCxnSpPr>
            <p:nvPr/>
          </p:nvCxnSpPr>
          <p:spPr>
            <a:xfrm flipH="1" flipV="1">
              <a:off x="9611417" y="5039838"/>
              <a:ext cx="619498" cy="663191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8" idx="0"/>
              <a:endCxn id="10" idx="2"/>
            </p:cNvCxnSpPr>
            <p:nvPr/>
          </p:nvCxnSpPr>
          <p:spPr>
            <a:xfrm flipH="1" flipV="1">
              <a:off x="9611417" y="5039838"/>
              <a:ext cx="1858492" cy="663191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0" idx="0"/>
              <a:endCxn id="11" idx="4"/>
            </p:cNvCxnSpPr>
            <p:nvPr/>
          </p:nvCxnSpPr>
          <p:spPr>
            <a:xfrm flipH="1" flipV="1">
              <a:off x="8991919" y="3642502"/>
              <a:ext cx="619498" cy="68390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1" idx="0"/>
              <a:endCxn id="16" idx="2"/>
            </p:cNvCxnSpPr>
            <p:nvPr/>
          </p:nvCxnSpPr>
          <p:spPr>
            <a:xfrm flipV="1">
              <a:off x="8991919" y="2420029"/>
              <a:ext cx="619498" cy="629621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2" idx="0"/>
              <a:endCxn id="16" idx="2"/>
            </p:cNvCxnSpPr>
            <p:nvPr/>
          </p:nvCxnSpPr>
          <p:spPr>
            <a:xfrm flipH="1" flipV="1">
              <a:off x="9611417" y="2420028"/>
              <a:ext cx="619498" cy="62962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4" idx="0"/>
              <a:endCxn id="16" idx="2"/>
            </p:cNvCxnSpPr>
            <p:nvPr/>
          </p:nvCxnSpPr>
          <p:spPr>
            <a:xfrm flipH="1" flipV="1">
              <a:off x="9611417" y="2420028"/>
              <a:ext cx="1858492" cy="62962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6" idx="0"/>
              <a:endCxn id="17" idx="4"/>
            </p:cNvCxnSpPr>
            <p:nvPr/>
          </p:nvCxnSpPr>
          <p:spPr>
            <a:xfrm flipH="1" flipV="1">
              <a:off x="8991919" y="1022693"/>
              <a:ext cx="619498" cy="68390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8637871" y="1331995"/>
              <a:ext cx="3346101" cy="7836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10540663" y="1256859"/>
                  <a:ext cx="155510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0663" y="1256859"/>
                  <a:ext cx="1555106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475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Connector 49"/>
            <p:cNvCxnSpPr/>
            <p:nvPr/>
          </p:nvCxnSpPr>
          <p:spPr>
            <a:xfrm>
              <a:off x="8637871" y="3899180"/>
              <a:ext cx="3346101" cy="7836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10540663" y="3824044"/>
                  <a:ext cx="1467646" cy="3916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0663" y="3824044"/>
                  <a:ext cx="1467646" cy="391646"/>
                </a:xfrm>
                <a:prstGeom prst="rect">
                  <a:avLst/>
                </a:prstGeom>
                <a:blipFill>
                  <a:blip r:embed="rId15"/>
                  <a:stretch>
                    <a:fillRect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Connector 52"/>
            <p:cNvCxnSpPr/>
            <p:nvPr/>
          </p:nvCxnSpPr>
          <p:spPr>
            <a:xfrm>
              <a:off x="8637871" y="5466891"/>
              <a:ext cx="3346101" cy="7836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Rectangle 53"/>
                <p:cNvSpPr/>
                <p:nvPr/>
              </p:nvSpPr>
              <p:spPr>
                <a:xfrm>
                  <a:off x="11475578" y="5075245"/>
                  <a:ext cx="559384" cy="3916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54" name="Rectangle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5578" y="5075245"/>
                  <a:ext cx="559384" cy="391646"/>
                </a:xfrm>
                <a:prstGeom prst="rect">
                  <a:avLst/>
                </a:prstGeom>
                <a:blipFill>
                  <a:blip r:embed="rId16"/>
                  <a:stretch>
                    <a:fillRect b="-781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Connector 54"/>
            <p:cNvCxnSpPr/>
            <p:nvPr/>
          </p:nvCxnSpPr>
          <p:spPr>
            <a:xfrm>
              <a:off x="8637871" y="2736890"/>
              <a:ext cx="3346101" cy="7836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Rectangle 55"/>
                <p:cNvSpPr/>
                <p:nvPr/>
              </p:nvSpPr>
              <p:spPr>
                <a:xfrm>
                  <a:off x="11475579" y="2345244"/>
                  <a:ext cx="581313" cy="3916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56" name="Rectangle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5579" y="2345244"/>
                  <a:ext cx="581313" cy="391646"/>
                </a:xfrm>
                <a:prstGeom prst="rect">
                  <a:avLst/>
                </a:prstGeom>
                <a:blipFill>
                  <a:blip r:embed="rId17"/>
                  <a:stretch>
                    <a:fillRect b="-781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6824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3815" y="609600"/>
            <a:ext cx="8433741" cy="970450"/>
          </a:xfrm>
        </p:spPr>
        <p:txBody>
          <a:bodyPr/>
          <a:lstStyle/>
          <a:p>
            <a:r>
              <a:rPr lang="en-US" altLang="ko-KR" dirty="0" smtClean="0"/>
              <a:t>Weekly Objectives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0150" y="1732449"/>
            <a:ext cx="7101017" cy="4767205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Learn the perceptron and the neural network</a:t>
            </a:r>
          </a:p>
          <a:p>
            <a:pPr lvl="1"/>
            <a:r>
              <a:rPr lang="en-US" altLang="ko-KR" dirty="0" smtClean="0"/>
              <a:t>Understand the mechanism of single perceptron</a:t>
            </a:r>
          </a:p>
          <a:p>
            <a:pPr lvl="1"/>
            <a:r>
              <a:rPr lang="en-US" altLang="ko-KR" dirty="0" smtClean="0"/>
              <a:t>Know the structure of the single perceptron</a:t>
            </a:r>
          </a:p>
          <a:p>
            <a:pPr lvl="1"/>
            <a:r>
              <a:rPr lang="en-US" altLang="ko-KR" dirty="0" smtClean="0"/>
              <a:t>Understand the roles of activation and pre-activation functions</a:t>
            </a:r>
          </a:p>
          <a:p>
            <a:pPr lvl="1"/>
            <a:r>
              <a:rPr lang="en-US" altLang="ko-KR" dirty="0" smtClean="0"/>
              <a:t>Understand the limitation of the single perceptron and the need of hidden layers</a:t>
            </a:r>
          </a:p>
          <a:p>
            <a:r>
              <a:rPr lang="en-US" altLang="ko-KR" dirty="0" smtClean="0"/>
              <a:t>Know how to infer the parameters of artificial neural network</a:t>
            </a:r>
          </a:p>
          <a:p>
            <a:pPr lvl="1"/>
            <a:r>
              <a:rPr lang="en-US" altLang="ko-KR" dirty="0" smtClean="0"/>
              <a:t>Know the loss function of neural networks</a:t>
            </a:r>
          </a:p>
          <a:p>
            <a:pPr lvl="1"/>
            <a:r>
              <a:rPr lang="en-US" altLang="ko-KR" dirty="0" smtClean="0"/>
              <a:t>Derive the gradients of functions in neural networks</a:t>
            </a:r>
          </a:p>
          <a:p>
            <a:pPr lvl="1"/>
            <a:r>
              <a:rPr lang="en-US" altLang="ko-KR" dirty="0" smtClean="0"/>
              <a:t>Apply the gradient descent algorithm to infer the parameters</a:t>
            </a:r>
          </a:p>
          <a:p>
            <a:pPr lvl="1"/>
            <a:r>
              <a:rPr lang="en-US" altLang="ko-KR" dirty="0" smtClean="0"/>
              <a:t>Understand the back-propagation algorithm to train the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7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1795" y="243205"/>
            <a:ext cx="5009103" cy="1138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Learning Single Depth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89622" y="1567445"/>
                <a:ext cx="5366895" cy="4925144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ko-KR" dirty="0"/>
              </a:p>
              <a:p>
                <a:pPr lvl="1"/>
                <a:r>
                  <a:rPr lang="en-US" altLang="ko-KR" dirty="0" smtClean="0"/>
                  <a:t>Gradient descent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ko-KR" dirty="0" smtClean="0"/>
                  <a:t> is the learning rate</a:t>
                </a:r>
              </a:p>
              <a:p>
                <a:pPr lvl="1"/>
                <a:r>
                  <a:rPr lang="en-US" altLang="ko-KR" dirty="0" smtClean="0"/>
                  <a:t>Delta signal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So called, “delta rule”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89622" y="1567445"/>
                <a:ext cx="5366895" cy="492514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20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2989621" y="0"/>
                <a:ext cx="3038136" cy="442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altLang="ko-KR" sz="1200" b="1" i="1"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  <m:r>
                        <a:rPr lang="ko-KR" altLang="en-US" sz="1200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>
                                  <a:latin typeface="Cambria Math" panose="02040503050406030204" pitchFamily="18" charset="0"/>
                                </a:rPr>
                                <m:t>𝒏𝒆𝒕</m:t>
                              </m:r>
                            </m:e>
                            <m:sub>
                              <m:r>
                                <a:rPr lang="en-US" altLang="ko-KR" sz="12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altLang="ko-KR" sz="1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altLang="ko-KR" sz="12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ko-KR" sz="12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altLang="ko-KR" sz="12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ko-KR" sz="1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200" b="1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21" y="0"/>
                <a:ext cx="3038136" cy="442942"/>
              </a:xfrm>
              <a:prstGeom prst="rect">
                <a:avLst/>
              </a:prstGeom>
              <a:blipFill>
                <a:blip r:embed="rId3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8637871" y="429840"/>
            <a:ext cx="3457898" cy="5866043"/>
            <a:chOff x="8637871" y="429840"/>
            <a:chExt cx="3457898" cy="58660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Oval 40"/>
                <p:cNvSpPr/>
                <p:nvPr/>
              </p:nvSpPr>
              <p:spPr>
                <a:xfrm>
                  <a:off x="8710565" y="5703030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41" name="Oval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565" y="5703030"/>
                  <a:ext cx="562708" cy="59285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Oval 42"/>
                <p:cNvSpPr/>
                <p:nvPr/>
              </p:nvSpPr>
              <p:spPr>
                <a:xfrm>
                  <a:off x="9949561" y="5703029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43" name="Oval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9561" y="5703029"/>
                  <a:ext cx="562708" cy="59285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/>
            <p:cNvSpPr txBox="1"/>
            <p:nvPr/>
          </p:nvSpPr>
          <p:spPr>
            <a:xfrm>
              <a:off x="9432522" y="5814789"/>
              <a:ext cx="4154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Oval 44"/>
                <p:cNvSpPr/>
                <p:nvPr/>
              </p:nvSpPr>
              <p:spPr>
                <a:xfrm>
                  <a:off x="11188555" y="5703029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45" name="Oval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8555" y="5703029"/>
                  <a:ext cx="562708" cy="59285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/>
            <p:cNvSpPr txBox="1"/>
            <p:nvPr/>
          </p:nvSpPr>
          <p:spPr>
            <a:xfrm>
              <a:off x="10671517" y="5814789"/>
              <a:ext cx="4154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Rectangle 47"/>
                <p:cNvSpPr/>
                <p:nvPr/>
              </p:nvSpPr>
              <p:spPr>
                <a:xfrm>
                  <a:off x="8710565" y="4326405"/>
                  <a:ext cx="1801704" cy="71343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48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565" y="4326405"/>
                  <a:ext cx="1801704" cy="7134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Oval 50"/>
                <p:cNvSpPr/>
                <p:nvPr/>
              </p:nvSpPr>
              <p:spPr>
                <a:xfrm>
                  <a:off x="8710565" y="3049650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51" name="Oval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565" y="3049650"/>
                  <a:ext cx="562708" cy="59285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Oval 56"/>
                <p:cNvSpPr/>
                <p:nvPr/>
              </p:nvSpPr>
              <p:spPr>
                <a:xfrm>
                  <a:off x="9949561" y="3049649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57" name="Oval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9561" y="3049649"/>
                  <a:ext cx="562708" cy="59285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/>
            <p:cNvSpPr txBox="1"/>
            <p:nvPr/>
          </p:nvSpPr>
          <p:spPr>
            <a:xfrm>
              <a:off x="9432522" y="3161409"/>
              <a:ext cx="4154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Oval 58"/>
                <p:cNvSpPr/>
                <p:nvPr/>
              </p:nvSpPr>
              <p:spPr>
                <a:xfrm>
                  <a:off x="11188555" y="3049649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59" name="Oval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8555" y="3049649"/>
                  <a:ext cx="562708" cy="59285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/>
            <p:cNvSpPr txBox="1"/>
            <p:nvPr/>
          </p:nvSpPr>
          <p:spPr>
            <a:xfrm>
              <a:off x="10671517" y="3161409"/>
              <a:ext cx="4154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Rectangle 60"/>
                <p:cNvSpPr/>
                <p:nvPr/>
              </p:nvSpPr>
              <p:spPr>
                <a:xfrm>
                  <a:off x="8710565" y="1706596"/>
                  <a:ext cx="1801704" cy="71343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61" name="Rectangle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565" y="1706596"/>
                  <a:ext cx="1801704" cy="71343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Oval 61"/>
                <p:cNvSpPr/>
                <p:nvPr/>
              </p:nvSpPr>
              <p:spPr>
                <a:xfrm>
                  <a:off x="8710565" y="429841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62" name="Oval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565" y="429841"/>
                  <a:ext cx="562708" cy="592853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Oval 62"/>
                <p:cNvSpPr/>
                <p:nvPr/>
              </p:nvSpPr>
              <p:spPr>
                <a:xfrm>
                  <a:off x="9949561" y="429840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63" name="Oval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9561" y="429840"/>
                  <a:ext cx="562708" cy="592853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extBox 63"/>
            <p:cNvSpPr txBox="1"/>
            <p:nvPr/>
          </p:nvSpPr>
          <p:spPr>
            <a:xfrm>
              <a:off x="9432522" y="541600"/>
              <a:ext cx="4154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Oval 64"/>
                <p:cNvSpPr/>
                <p:nvPr/>
              </p:nvSpPr>
              <p:spPr>
                <a:xfrm>
                  <a:off x="11188555" y="429840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65" name="Oval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8555" y="429840"/>
                  <a:ext cx="562708" cy="592853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/>
            <p:cNvSpPr txBox="1"/>
            <p:nvPr/>
          </p:nvSpPr>
          <p:spPr>
            <a:xfrm>
              <a:off x="10671517" y="541600"/>
              <a:ext cx="4154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cxnSp>
          <p:nvCxnSpPr>
            <p:cNvPr id="67" name="Straight Arrow Connector 66"/>
            <p:cNvCxnSpPr>
              <a:stCxn id="41" idx="0"/>
              <a:endCxn id="48" idx="2"/>
            </p:cNvCxnSpPr>
            <p:nvPr/>
          </p:nvCxnSpPr>
          <p:spPr>
            <a:xfrm flipV="1">
              <a:off x="8991919" y="5039837"/>
              <a:ext cx="619498" cy="66319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43" idx="0"/>
              <a:endCxn id="48" idx="2"/>
            </p:cNvCxnSpPr>
            <p:nvPr/>
          </p:nvCxnSpPr>
          <p:spPr>
            <a:xfrm flipH="1" flipV="1">
              <a:off x="9611417" y="5039838"/>
              <a:ext cx="619498" cy="663191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5" idx="0"/>
              <a:endCxn id="48" idx="2"/>
            </p:cNvCxnSpPr>
            <p:nvPr/>
          </p:nvCxnSpPr>
          <p:spPr>
            <a:xfrm flipH="1" flipV="1">
              <a:off x="9611417" y="5039838"/>
              <a:ext cx="1858492" cy="663191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48" idx="0"/>
              <a:endCxn id="51" idx="4"/>
            </p:cNvCxnSpPr>
            <p:nvPr/>
          </p:nvCxnSpPr>
          <p:spPr>
            <a:xfrm flipH="1" flipV="1">
              <a:off x="8991919" y="3642502"/>
              <a:ext cx="619498" cy="68390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51" idx="0"/>
              <a:endCxn id="61" idx="2"/>
            </p:cNvCxnSpPr>
            <p:nvPr/>
          </p:nvCxnSpPr>
          <p:spPr>
            <a:xfrm flipV="1">
              <a:off x="8991919" y="2420029"/>
              <a:ext cx="619498" cy="629621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57" idx="0"/>
              <a:endCxn id="61" idx="2"/>
            </p:cNvCxnSpPr>
            <p:nvPr/>
          </p:nvCxnSpPr>
          <p:spPr>
            <a:xfrm flipH="1" flipV="1">
              <a:off x="9611417" y="2420028"/>
              <a:ext cx="619498" cy="62962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59" idx="0"/>
              <a:endCxn id="61" idx="2"/>
            </p:cNvCxnSpPr>
            <p:nvPr/>
          </p:nvCxnSpPr>
          <p:spPr>
            <a:xfrm flipH="1" flipV="1">
              <a:off x="9611417" y="2420028"/>
              <a:ext cx="1858492" cy="62962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61" idx="0"/>
              <a:endCxn id="62" idx="4"/>
            </p:cNvCxnSpPr>
            <p:nvPr/>
          </p:nvCxnSpPr>
          <p:spPr>
            <a:xfrm flipH="1" flipV="1">
              <a:off x="8991919" y="1022693"/>
              <a:ext cx="619498" cy="68390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8637871" y="1331995"/>
              <a:ext cx="3346101" cy="7836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10540663" y="1256859"/>
                  <a:ext cx="155510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0663" y="1256859"/>
                  <a:ext cx="1555106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475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/>
            <p:cNvCxnSpPr/>
            <p:nvPr/>
          </p:nvCxnSpPr>
          <p:spPr>
            <a:xfrm>
              <a:off x="8637871" y="3899180"/>
              <a:ext cx="3346101" cy="7836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10540663" y="3824044"/>
                  <a:ext cx="1467646" cy="3916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0663" y="3824044"/>
                  <a:ext cx="1467646" cy="391646"/>
                </a:xfrm>
                <a:prstGeom prst="rect">
                  <a:avLst/>
                </a:prstGeom>
                <a:blipFill>
                  <a:blip r:embed="rId16"/>
                  <a:stretch>
                    <a:fillRect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/>
            <p:cNvCxnSpPr/>
            <p:nvPr/>
          </p:nvCxnSpPr>
          <p:spPr>
            <a:xfrm>
              <a:off x="8637871" y="5466891"/>
              <a:ext cx="3346101" cy="7836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Rectangle 79"/>
                <p:cNvSpPr/>
                <p:nvPr/>
              </p:nvSpPr>
              <p:spPr>
                <a:xfrm>
                  <a:off x="11475578" y="5075245"/>
                  <a:ext cx="559384" cy="3916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80" name="Rectangle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5578" y="5075245"/>
                  <a:ext cx="559384" cy="391646"/>
                </a:xfrm>
                <a:prstGeom prst="rect">
                  <a:avLst/>
                </a:prstGeom>
                <a:blipFill>
                  <a:blip r:embed="rId17"/>
                  <a:stretch>
                    <a:fillRect b="-781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/>
            <p:cNvCxnSpPr/>
            <p:nvPr/>
          </p:nvCxnSpPr>
          <p:spPr>
            <a:xfrm>
              <a:off x="8637871" y="2736890"/>
              <a:ext cx="3346101" cy="7836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Rectangle 81"/>
                <p:cNvSpPr/>
                <p:nvPr/>
              </p:nvSpPr>
              <p:spPr>
                <a:xfrm>
                  <a:off x="11475579" y="2345244"/>
                  <a:ext cx="581313" cy="3916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82" name="Rectangle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5579" y="2345244"/>
                  <a:ext cx="581313" cy="391646"/>
                </a:xfrm>
                <a:prstGeom prst="rect">
                  <a:avLst/>
                </a:prstGeom>
                <a:blipFill>
                  <a:blip r:embed="rId18"/>
                  <a:stretch>
                    <a:fillRect b="-781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439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399" y="341863"/>
            <a:ext cx="5009103" cy="1138138"/>
          </a:xfrm>
        </p:spPr>
        <p:txBody>
          <a:bodyPr/>
          <a:lstStyle/>
          <a:p>
            <a:r>
              <a:rPr lang="en-US" altLang="ko-KR" dirty="0"/>
              <a:t>Learning Two Depth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01225" y="1256859"/>
                <a:ext cx="5783160" cy="5334388"/>
              </a:xfrm>
            </p:spPr>
            <p:txBody>
              <a:bodyPr>
                <a:normAutofit fontScale="6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ko-KR" dirty="0"/>
                  <a:t>Delta signal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𝑛𝑒𝑡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𝑛𝑒𝑡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𝑛𝑒𝑡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𝑛𝑒𝑡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en-US" altLang="ko-KR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𝑛𝑒𝑡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𝑛𝑒𝑡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𝑛𝑒𝑡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en-US" altLang="ko-KR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ko-KR" dirty="0"/>
                  <a:t>Delta signal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i="1" dirty="0" smtClean="0">
                    <a:latin typeface="Cambria Math" panose="02040503050406030204" pitchFamily="18" charset="0"/>
                  </a:rPr>
                </a:br>
                <a:r>
                  <a:rPr lang="en-US" altLang="ko-KR" i="1" dirty="0" smtClean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b="0" i="1" dirty="0" smtClean="0">
                    <a:latin typeface="Cambria Math" panose="02040503050406030204" pitchFamily="18" charset="0"/>
                  </a:rPr>
                </a:br>
                <a:r>
                  <a:rPr lang="en-US" altLang="ko-KR" b="0" i="1" dirty="0" smtClean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r>
                  <a:rPr lang="en-US" altLang="ko-KR" dirty="0" smtClean="0"/>
                  <a:t>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 smtClean="0"/>
                  <a:t>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ko-KR" dirty="0" smtClean="0"/>
                  <a:t>Delta signal is coming back from the output : Backpropagation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01225" y="1256859"/>
                <a:ext cx="5783160" cy="533438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21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2701225" y="98658"/>
                <a:ext cx="3038136" cy="442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altLang="ko-KR" sz="1200" b="1" i="1"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  <m:r>
                        <a:rPr lang="ko-KR" altLang="en-US" sz="1200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>
                                  <a:latin typeface="Cambria Math" panose="02040503050406030204" pitchFamily="18" charset="0"/>
                                </a:rPr>
                                <m:t>𝒏𝒆𝒕</m:t>
                              </m:r>
                            </m:e>
                            <m:sub>
                              <m:r>
                                <a:rPr lang="en-US" altLang="ko-KR" sz="12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altLang="ko-KR" sz="1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altLang="ko-KR" sz="12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ko-KR" sz="12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altLang="ko-KR" sz="12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ko-KR" sz="1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200" b="1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225" y="98658"/>
                <a:ext cx="3038136" cy="442942"/>
              </a:xfrm>
              <a:prstGeom prst="rect">
                <a:avLst/>
              </a:prstGeom>
              <a:blipFill>
                <a:blip r:embed="rId3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8637871" y="429840"/>
            <a:ext cx="3457898" cy="5866043"/>
            <a:chOff x="8637871" y="429840"/>
            <a:chExt cx="3457898" cy="58660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Oval 40"/>
                <p:cNvSpPr/>
                <p:nvPr/>
              </p:nvSpPr>
              <p:spPr>
                <a:xfrm>
                  <a:off x="8710565" y="5703030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41" name="Oval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565" y="5703030"/>
                  <a:ext cx="562708" cy="59285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Oval 42"/>
                <p:cNvSpPr/>
                <p:nvPr/>
              </p:nvSpPr>
              <p:spPr>
                <a:xfrm>
                  <a:off x="9949561" y="5703029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43" name="Oval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9561" y="5703029"/>
                  <a:ext cx="562708" cy="59285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/>
            <p:cNvSpPr txBox="1"/>
            <p:nvPr/>
          </p:nvSpPr>
          <p:spPr>
            <a:xfrm>
              <a:off x="9432522" y="5814789"/>
              <a:ext cx="4154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Oval 44"/>
                <p:cNvSpPr/>
                <p:nvPr/>
              </p:nvSpPr>
              <p:spPr>
                <a:xfrm>
                  <a:off x="11188555" y="5703029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45" name="Oval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8555" y="5703029"/>
                  <a:ext cx="562708" cy="59285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/>
            <p:cNvSpPr txBox="1"/>
            <p:nvPr/>
          </p:nvSpPr>
          <p:spPr>
            <a:xfrm>
              <a:off x="10671517" y="5814789"/>
              <a:ext cx="4154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Rectangle 47"/>
                <p:cNvSpPr/>
                <p:nvPr/>
              </p:nvSpPr>
              <p:spPr>
                <a:xfrm>
                  <a:off x="8710565" y="4326405"/>
                  <a:ext cx="1801704" cy="71343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48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565" y="4326405"/>
                  <a:ext cx="1801704" cy="7134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Oval 50"/>
                <p:cNvSpPr/>
                <p:nvPr/>
              </p:nvSpPr>
              <p:spPr>
                <a:xfrm>
                  <a:off x="8710565" y="3049650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51" name="Oval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565" y="3049650"/>
                  <a:ext cx="562708" cy="59285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Oval 56"/>
                <p:cNvSpPr/>
                <p:nvPr/>
              </p:nvSpPr>
              <p:spPr>
                <a:xfrm>
                  <a:off x="9949561" y="3049649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57" name="Oval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9561" y="3049649"/>
                  <a:ext cx="562708" cy="59285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/>
            <p:cNvSpPr txBox="1"/>
            <p:nvPr/>
          </p:nvSpPr>
          <p:spPr>
            <a:xfrm>
              <a:off x="9432522" y="3161409"/>
              <a:ext cx="4154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Oval 58"/>
                <p:cNvSpPr/>
                <p:nvPr/>
              </p:nvSpPr>
              <p:spPr>
                <a:xfrm>
                  <a:off x="11188555" y="3049649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59" name="Oval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8555" y="3049649"/>
                  <a:ext cx="562708" cy="59285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/>
            <p:cNvSpPr txBox="1"/>
            <p:nvPr/>
          </p:nvSpPr>
          <p:spPr>
            <a:xfrm>
              <a:off x="10671517" y="3161409"/>
              <a:ext cx="4154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Rectangle 60"/>
                <p:cNvSpPr/>
                <p:nvPr/>
              </p:nvSpPr>
              <p:spPr>
                <a:xfrm>
                  <a:off x="8710565" y="1706596"/>
                  <a:ext cx="1801704" cy="71343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61" name="Rectangle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565" y="1706596"/>
                  <a:ext cx="1801704" cy="71343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Oval 61"/>
                <p:cNvSpPr/>
                <p:nvPr/>
              </p:nvSpPr>
              <p:spPr>
                <a:xfrm>
                  <a:off x="8710565" y="429841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62" name="Oval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565" y="429841"/>
                  <a:ext cx="562708" cy="592853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Oval 62"/>
                <p:cNvSpPr/>
                <p:nvPr/>
              </p:nvSpPr>
              <p:spPr>
                <a:xfrm>
                  <a:off x="9949561" y="429840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63" name="Oval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9561" y="429840"/>
                  <a:ext cx="562708" cy="592853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extBox 63"/>
            <p:cNvSpPr txBox="1"/>
            <p:nvPr/>
          </p:nvSpPr>
          <p:spPr>
            <a:xfrm>
              <a:off x="9432522" y="541600"/>
              <a:ext cx="4154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Oval 64"/>
                <p:cNvSpPr/>
                <p:nvPr/>
              </p:nvSpPr>
              <p:spPr>
                <a:xfrm>
                  <a:off x="11188555" y="429840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65" name="Oval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8555" y="429840"/>
                  <a:ext cx="562708" cy="592853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/>
            <p:cNvSpPr txBox="1"/>
            <p:nvPr/>
          </p:nvSpPr>
          <p:spPr>
            <a:xfrm>
              <a:off x="10671517" y="541600"/>
              <a:ext cx="4154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cxnSp>
          <p:nvCxnSpPr>
            <p:cNvPr id="67" name="Straight Arrow Connector 66"/>
            <p:cNvCxnSpPr>
              <a:stCxn id="41" idx="0"/>
              <a:endCxn id="48" idx="2"/>
            </p:cNvCxnSpPr>
            <p:nvPr/>
          </p:nvCxnSpPr>
          <p:spPr>
            <a:xfrm flipV="1">
              <a:off x="8991919" y="5039837"/>
              <a:ext cx="619498" cy="66319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43" idx="0"/>
              <a:endCxn id="48" idx="2"/>
            </p:cNvCxnSpPr>
            <p:nvPr/>
          </p:nvCxnSpPr>
          <p:spPr>
            <a:xfrm flipH="1" flipV="1">
              <a:off x="9611417" y="5039838"/>
              <a:ext cx="619498" cy="663191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5" idx="0"/>
              <a:endCxn id="48" idx="2"/>
            </p:cNvCxnSpPr>
            <p:nvPr/>
          </p:nvCxnSpPr>
          <p:spPr>
            <a:xfrm flipH="1" flipV="1">
              <a:off x="9611417" y="5039838"/>
              <a:ext cx="1858492" cy="663191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48" idx="0"/>
              <a:endCxn id="51" idx="4"/>
            </p:cNvCxnSpPr>
            <p:nvPr/>
          </p:nvCxnSpPr>
          <p:spPr>
            <a:xfrm flipH="1" flipV="1">
              <a:off x="8991919" y="3642502"/>
              <a:ext cx="619498" cy="68390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51" idx="0"/>
              <a:endCxn id="61" idx="2"/>
            </p:cNvCxnSpPr>
            <p:nvPr/>
          </p:nvCxnSpPr>
          <p:spPr>
            <a:xfrm flipV="1">
              <a:off x="8991919" y="2420029"/>
              <a:ext cx="619498" cy="629621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57" idx="0"/>
              <a:endCxn id="61" idx="2"/>
            </p:cNvCxnSpPr>
            <p:nvPr/>
          </p:nvCxnSpPr>
          <p:spPr>
            <a:xfrm flipH="1" flipV="1">
              <a:off x="9611417" y="2420028"/>
              <a:ext cx="619498" cy="62962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59" idx="0"/>
              <a:endCxn id="61" idx="2"/>
            </p:cNvCxnSpPr>
            <p:nvPr/>
          </p:nvCxnSpPr>
          <p:spPr>
            <a:xfrm flipH="1" flipV="1">
              <a:off x="9611417" y="2420028"/>
              <a:ext cx="1858492" cy="62962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61" idx="0"/>
              <a:endCxn id="62" idx="4"/>
            </p:cNvCxnSpPr>
            <p:nvPr/>
          </p:nvCxnSpPr>
          <p:spPr>
            <a:xfrm flipH="1" flipV="1">
              <a:off x="8991919" y="1022693"/>
              <a:ext cx="619498" cy="68390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8637871" y="1331995"/>
              <a:ext cx="3346101" cy="7836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10540663" y="1256859"/>
                  <a:ext cx="155510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0663" y="1256859"/>
                  <a:ext cx="1555106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475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/>
            <p:cNvCxnSpPr/>
            <p:nvPr/>
          </p:nvCxnSpPr>
          <p:spPr>
            <a:xfrm>
              <a:off x="8637871" y="3899180"/>
              <a:ext cx="3346101" cy="7836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10540663" y="3824044"/>
                  <a:ext cx="1467646" cy="3916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0663" y="3824044"/>
                  <a:ext cx="1467646" cy="391646"/>
                </a:xfrm>
                <a:prstGeom prst="rect">
                  <a:avLst/>
                </a:prstGeom>
                <a:blipFill>
                  <a:blip r:embed="rId16"/>
                  <a:stretch>
                    <a:fillRect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/>
            <p:cNvCxnSpPr/>
            <p:nvPr/>
          </p:nvCxnSpPr>
          <p:spPr>
            <a:xfrm>
              <a:off x="8637871" y="5466891"/>
              <a:ext cx="3346101" cy="7836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Rectangle 79"/>
                <p:cNvSpPr/>
                <p:nvPr/>
              </p:nvSpPr>
              <p:spPr>
                <a:xfrm>
                  <a:off x="11475578" y="5075245"/>
                  <a:ext cx="559384" cy="3916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80" name="Rectangle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5578" y="5075245"/>
                  <a:ext cx="559384" cy="391646"/>
                </a:xfrm>
                <a:prstGeom prst="rect">
                  <a:avLst/>
                </a:prstGeom>
                <a:blipFill>
                  <a:blip r:embed="rId17"/>
                  <a:stretch>
                    <a:fillRect b="-781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/>
            <p:cNvCxnSpPr/>
            <p:nvPr/>
          </p:nvCxnSpPr>
          <p:spPr>
            <a:xfrm>
              <a:off x="8637871" y="2736890"/>
              <a:ext cx="3346101" cy="7836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Rectangle 81"/>
                <p:cNvSpPr/>
                <p:nvPr/>
              </p:nvSpPr>
              <p:spPr>
                <a:xfrm>
                  <a:off x="11475579" y="2345244"/>
                  <a:ext cx="581313" cy="3916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82" name="Rectangle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5579" y="2345244"/>
                  <a:ext cx="581313" cy="391646"/>
                </a:xfrm>
                <a:prstGeom prst="rect">
                  <a:avLst/>
                </a:prstGeom>
                <a:blipFill>
                  <a:blip r:embed="rId18"/>
                  <a:stretch>
                    <a:fillRect b="-781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3022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772" y="269786"/>
            <a:ext cx="6456660" cy="970450"/>
          </a:xfrm>
        </p:spPr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09772" y="1321623"/>
                <a:ext cx="8515371" cy="522745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ko-KR" dirty="0" smtClean="0"/>
                  <a:t>Backpropagation</a:t>
                </a:r>
              </a:p>
              <a:p>
                <a:pPr lvl="1"/>
                <a:r>
                  <a:rPr lang="en-US" altLang="ko-KR" dirty="0" smtClean="0"/>
                  <a:t>Do</a:t>
                </a:r>
              </a:p>
              <a:p>
                <a:pPr lvl="2"/>
                <a:r>
                  <a:rPr lang="en-US" altLang="ko-KR" dirty="0" smtClean="0"/>
                  <a:t>For training examples, x</a:t>
                </a:r>
              </a:p>
              <a:p>
                <a:pPr marL="1051560" lvl="3" indent="0">
                  <a:buNone/>
                </a:pPr>
                <a:r>
                  <a:rPr lang="en-US" altLang="ko-KR" dirty="0" smtClean="0"/>
                  <a:t>// </a:t>
                </a:r>
                <a:r>
                  <a:rPr lang="en-US" altLang="ko-KR" dirty="0"/>
                  <a:t>forward pass of the neural net.</a:t>
                </a:r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	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marL="1051560" lvl="3" indent="0">
                  <a:buNone/>
                </a:pPr>
                <a:r>
                  <a:rPr lang="en-US" altLang="ko-KR" dirty="0"/>
                  <a:t>// </a:t>
                </a:r>
                <a:r>
                  <a:rPr lang="en-US" altLang="ko-KR" dirty="0" smtClean="0"/>
                  <a:t>backward </a:t>
                </a:r>
                <a:r>
                  <a:rPr lang="en-US" altLang="ko-KR" dirty="0"/>
                  <a:t>pass of the neural net.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3"/>
                <a:r>
                  <a:rPr lang="en-US" altLang="ko-KR" dirty="0" smtClean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 smtClean="0"/>
                  <a:t>For the backward-pass from the top to the bottom</a:t>
                </a:r>
              </a:p>
              <a:p>
                <a:pPr lvl="4"/>
                <a:r>
                  <a:rPr lang="en-US" altLang="ko-KR" dirty="0" smtClean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 smtClean="0"/>
              </a:p>
              <a:p>
                <a:pPr marL="1051560" lvl="3" indent="0">
                  <a:buNone/>
                </a:pPr>
                <a:r>
                  <a:rPr lang="en-US" altLang="ko-KR" dirty="0" smtClean="0"/>
                  <a:t>// weight update</a:t>
                </a:r>
              </a:p>
              <a:p>
                <a:pPr lvl="3"/>
                <a:r>
                  <a:rPr lang="en-US" altLang="ko-KR" dirty="0" smtClean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3"/>
                <a:r>
                  <a:rPr lang="en-US" altLang="ko-KR" dirty="0"/>
                  <a:t>For the backward-pass from the top to the bottom</a:t>
                </a:r>
              </a:p>
              <a:p>
                <a:pPr lvl="4"/>
                <a:r>
                  <a:rPr lang="en-US" altLang="ko-KR" dirty="0" smtClean="0"/>
                  <a:t>Update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Until converges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09772" y="1321623"/>
                <a:ext cx="8515371" cy="522745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22</a:t>
            </a:fld>
            <a:endParaRPr lang="ko-KR" alt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9267564" y="92090"/>
            <a:ext cx="2834251" cy="4529338"/>
            <a:chOff x="8637871" y="429840"/>
            <a:chExt cx="3435277" cy="58660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Oval 39"/>
                <p:cNvSpPr/>
                <p:nvPr/>
              </p:nvSpPr>
              <p:spPr>
                <a:xfrm>
                  <a:off x="8710565" y="5703030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40" name="Oval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565" y="5703030"/>
                  <a:ext cx="562708" cy="59285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Oval 40"/>
                <p:cNvSpPr/>
                <p:nvPr/>
              </p:nvSpPr>
              <p:spPr>
                <a:xfrm>
                  <a:off x="9949561" y="5703029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41" name="Oval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9561" y="5703029"/>
                  <a:ext cx="562708" cy="59285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>
            <a:xfrm>
              <a:off x="9432522" y="5814789"/>
              <a:ext cx="441434" cy="3986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…</a:t>
              </a:r>
              <a:endParaRPr lang="ko-KR" altLang="en-US" sz="1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Oval 42"/>
                <p:cNvSpPr/>
                <p:nvPr/>
              </p:nvSpPr>
              <p:spPr>
                <a:xfrm>
                  <a:off x="11188555" y="5703029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43" name="Oval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8555" y="5703029"/>
                  <a:ext cx="562708" cy="59285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/>
            <p:cNvSpPr txBox="1"/>
            <p:nvPr/>
          </p:nvSpPr>
          <p:spPr>
            <a:xfrm>
              <a:off x="10671516" y="5814789"/>
              <a:ext cx="441434" cy="3986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…</a:t>
              </a:r>
              <a:endParaRPr lang="ko-KR" altLang="en-US" sz="1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/>
                <p:cNvSpPr/>
                <p:nvPr/>
              </p:nvSpPr>
              <p:spPr>
                <a:xfrm>
                  <a:off x="8710565" y="4326405"/>
                  <a:ext cx="1801704" cy="71343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565" y="4326405"/>
                  <a:ext cx="1801704" cy="713433"/>
                </a:xfrm>
                <a:prstGeom prst="rect">
                  <a:avLst/>
                </a:prstGeom>
                <a:blipFill>
                  <a:blip r:embed="rId6"/>
                  <a:stretch>
                    <a:fillRect t="-130108" r="-47773" b="-184946"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Oval 45"/>
                <p:cNvSpPr/>
                <p:nvPr/>
              </p:nvSpPr>
              <p:spPr>
                <a:xfrm>
                  <a:off x="8710565" y="3049650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46" name="Oval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565" y="3049650"/>
                  <a:ext cx="562708" cy="59285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Oval 46"/>
                <p:cNvSpPr/>
                <p:nvPr/>
              </p:nvSpPr>
              <p:spPr>
                <a:xfrm>
                  <a:off x="9949561" y="3049649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47" name="Oval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9561" y="3049649"/>
                  <a:ext cx="562708" cy="59285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/>
            <p:cNvSpPr txBox="1"/>
            <p:nvPr/>
          </p:nvSpPr>
          <p:spPr>
            <a:xfrm>
              <a:off x="9432522" y="3161409"/>
              <a:ext cx="441434" cy="3986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…</a:t>
              </a:r>
              <a:endParaRPr lang="ko-KR" altLang="en-US" sz="1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Oval 48"/>
                <p:cNvSpPr/>
                <p:nvPr/>
              </p:nvSpPr>
              <p:spPr>
                <a:xfrm>
                  <a:off x="11188555" y="3049649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49" name="Oval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8555" y="3049649"/>
                  <a:ext cx="562708" cy="59285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/>
            <p:cNvSpPr txBox="1"/>
            <p:nvPr/>
          </p:nvSpPr>
          <p:spPr>
            <a:xfrm>
              <a:off x="10671516" y="3161409"/>
              <a:ext cx="441434" cy="3986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…</a:t>
              </a:r>
              <a:endParaRPr lang="ko-KR" altLang="en-US" sz="1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Rectangle 50"/>
                <p:cNvSpPr/>
                <p:nvPr/>
              </p:nvSpPr>
              <p:spPr>
                <a:xfrm>
                  <a:off x="8710565" y="1706596"/>
                  <a:ext cx="1801704" cy="71343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565" y="1706596"/>
                  <a:ext cx="1801704" cy="713433"/>
                </a:xfrm>
                <a:prstGeom prst="rect">
                  <a:avLst/>
                </a:prstGeom>
                <a:blipFill>
                  <a:blip r:embed="rId8"/>
                  <a:stretch>
                    <a:fillRect t="-132258" r="-48178" b="-182796"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Oval 51"/>
                <p:cNvSpPr/>
                <p:nvPr/>
              </p:nvSpPr>
              <p:spPr>
                <a:xfrm>
                  <a:off x="8710565" y="429841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52" name="Oval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565" y="429841"/>
                  <a:ext cx="562708" cy="59285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Oval 52"/>
                <p:cNvSpPr/>
                <p:nvPr/>
              </p:nvSpPr>
              <p:spPr>
                <a:xfrm>
                  <a:off x="9949561" y="429840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53" name="Oval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9561" y="429840"/>
                  <a:ext cx="562708" cy="59285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/>
            <p:cNvSpPr txBox="1"/>
            <p:nvPr/>
          </p:nvSpPr>
          <p:spPr>
            <a:xfrm>
              <a:off x="9432522" y="541600"/>
              <a:ext cx="441434" cy="3986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…</a:t>
              </a:r>
              <a:endParaRPr lang="ko-KR" altLang="en-US" sz="1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Oval 54"/>
                <p:cNvSpPr/>
                <p:nvPr/>
              </p:nvSpPr>
              <p:spPr>
                <a:xfrm>
                  <a:off x="11188555" y="429840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55" name="Oval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8555" y="429840"/>
                  <a:ext cx="562708" cy="59285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/>
            <p:cNvSpPr txBox="1"/>
            <p:nvPr/>
          </p:nvSpPr>
          <p:spPr>
            <a:xfrm>
              <a:off x="10671516" y="541600"/>
              <a:ext cx="441434" cy="3986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…</a:t>
              </a:r>
              <a:endParaRPr lang="ko-KR" altLang="en-US" sz="1400" dirty="0"/>
            </a:p>
          </p:txBody>
        </p:sp>
        <p:cxnSp>
          <p:nvCxnSpPr>
            <p:cNvPr id="57" name="Straight Arrow Connector 56"/>
            <p:cNvCxnSpPr>
              <a:stCxn id="40" idx="0"/>
              <a:endCxn id="45" idx="2"/>
            </p:cNvCxnSpPr>
            <p:nvPr/>
          </p:nvCxnSpPr>
          <p:spPr>
            <a:xfrm flipV="1">
              <a:off x="8991919" y="5039837"/>
              <a:ext cx="619498" cy="66319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41" idx="0"/>
              <a:endCxn id="45" idx="2"/>
            </p:cNvCxnSpPr>
            <p:nvPr/>
          </p:nvCxnSpPr>
          <p:spPr>
            <a:xfrm flipH="1" flipV="1">
              <a:off x="9611417" y="5039838"/>
              <a:ext cx="619498" cy="663191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43" idx="0"/>
              <a:endCxn id="45" idx="2"/>
            </p:cNvCxnSpPr>
            <p:nvPr/>
          </p:nvCxnSpPr>
          <p:spPr>
            <a:xfrm flipH="1" flipV="1">
              <a:off x="9611417" y="5039838"/>
              <a:ext cx="1858492" cy="663191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45" idx="0"/>
              <a:endCxn id="46" idx="4"/>
            </p:cNvCxnSpPr>
            <p:nvPr/>
          </p:nvCxnSpPr>
          <p:spPr>
            <a:xfrm flipH="1" flipV="1">
              <a:off x="8991919" y="3642502"/>
              <a:ext cx="619498" cy="68390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6" idx="0"/>
              <a:endCxn id="51" idx="2"/>
            </p:cNvCxnSpPr>
            <p:nvPr/>
          </p:nvCxnSpPr>
          <p:spPr>
            <a:xfrm flipV="1">
              <a:off x="8991919" y="2420029"/>
              <a:ext cx="619498" cy="629621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47" idx="0"/>
              <a:endCxn id="51" idx="2"/>
            </p:cNvCxnSpPr>
            <p:nvPr/>
          </p:nvCxnSpPr>
          <p:spPr>
            <a:xfrm flipH="1" flipV="1">
              <a:off x="9611417" y="2420028"/>
              <a:ext cx="619498" cy="62962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49" idx="0"/>
              <a:endCxn id="51" idx="2"/>
            </p:cNvCxnSpPr>
            <p:nvPr/>
          </p:nvCxnSpPr>
          <p:spPr>
            <a:xfrm flipH="1" flipV="1">
              <a:off x="9611417" y="2420028"/>
              <a:ext cx="1858492" cy="62962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1" idx="0"/>
              <a:endCxn id="52" idx="4"/>
            </p:cNvCxnSpPr>
            <p:nvPr/>
          </p:nvCxnSpPr>
          <p:spPr>
            <a:xfrm flipH="1" flipV="1">
              <a:off x="8991919" y="1022693"/>
              <a:ext cx="619498" cy="68390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8637871" y="1331995"/>
              <a:ext cx="3346101" cy="7836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10540661" y="1256859"/>
                  <a:ext cx="1519450" cy="398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0661" y="1256859"/>
                  <a:ext cx="1519450" cy="398609"/>
                </a:xfrm>
                <a:prstGeom prst="rect">
                  <a:avLst/>
                </a:prstGeom>
                <a:blipFill>
                  <a:blip r:embed="rId10"/>
                  <a:stretch>
                    <a:fillRect b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Connector 66"/>
            <p:cNvCxnSpPr/>
            <p:nvPr/>
          </p:nvCxnSpPr>
          <p:spPr>
            <a:xfrm>
              <a:off x="8637871" y="3899180"/>
              <a:ext cx="3346101" cy="7836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10540663" y="3824044"/>
                  <a:ext cx="1439556" cy="4210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0663" y="3824044"/>
                  <a:ext cx="1439556" cy="421030"/>
                </a:xfrm>
                <a:prstGeom prst="rect">
                  <a:avLst/>
                </a:prstGeom>
                <a:blipFill>
                  <a:blip r:embed="rId11"/>
                  <a:stretch>
                    <a:fillRect b="-37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Connector 68"/>
            <p:cNvCxnSpPr/>
            <p:nvPr/>
          </p:nvCxnSpPr>
          <p:spPr>
            <a:xfrm>
              <a:off x="8637871" y="5466891"/>
              <a:ext cx="3346101" cy="7836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/>
                <p:cNvSpPr/>
                <p:nvPr/>
              </p:nvSpPr>
              <p:spPr>
                <a:xfrm>
                  <a:off x="11475577" y="5075245"/>
                  <a:ext cx="578839" cy="4210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5577" y="5075245"/>
                  <a:ext cx="578839" cy="421030"/>
                </a:xfrm>
                <a:prstGeom prst="rect">
                  <a:avLst/>
                </a:prstGeom>
                <a:blipFill>
                  <a:blip r:embed="rId12"/>
                  <a:stretch>
                    <a:fillRect b="-188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Connector 70"/>
            <p:cNvCxnSpPr/>
            <p:nvPr/>
          </p:nvCxnSpPr>
          <p:spPr>
            <a:xfrm>
              <a:off x="8637871" y="2736890"/>
              <a:ext cx="3346101" cy="7836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/>
                <p:cNvSpPr/>
                <p:nvPr/>
              </p:nvSpPr>
              <p:spPr>
                <a:xfrm>
                  <a:off x="11475579" y="2345244"/>
                  <a:ext cx="597569" cy="4210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5579" y="2345244"/>
                  <a:ext cx="597569" cy="421030"/>
                </a:xfrm>
                <a:prstGeom prst="rect">
                  <a:avLst/>
                </a:prstGeom>
                <a:blipFill>
                  <a:blip r:embed="rId13"/>
                  <a:stretch>
                    <a:fillRect b="-37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4437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01729" y="280087"/>
            <a:ext cx="6374281" cy="970450"/>
          </a:xfrm>
        </p:spPr>
        <p:txBody>
          <a:bodyPr/>
          <a:lstStyle/>
          <a:p>
            <a:r>
              <a:rPr lang="en-US" altLang="ko-KR" dirty="0" smtClean="0"/>
              <a:t>Stochastic Gradient Descent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414584" y="1451919"/>
                <a:ext cx="8686800" cy="492514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ko-KR" dirty="0" smtClean="0"/>
                  <a:t>Algorithm that performs updates after each example</a:t>
                </a:r>
              </a:p>
              <a:p>
                <a:pPr lvl="1"/>
                <a:r>
                  <a:rPr lang="en-US" altLang="ko-KR" dirty="0" smtClean="0"/>
                  <a:t>Initialize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ko-KR" b="1" i="1" dirty="0" smtClean="0"/>
              </a:p>
              <a:p>
                <a:pPr lvl="1"/>
                <a:r>
                  <a:rPr lang="en-US" altLang="ko-KR" dirty="0" smtClean="0"/>
                  <a:t>For N iterations</a:t>
                </a:r>
              </a:p>
              <a:p>
                <a:pPr lvl="2"/>
                <a:r>
                  <a:rPr lang="en-US" altLang="ko-KR" dirty="0" smtClean="0"/>
                  <a:t>For each training example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altLang="ko-KR" dirty="0" smtClean="0"/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altLang="ko-KR" dirty="0" smtClean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Gradient descent vs. Stochastic gradient descent</a:t>
                </a:r>
              </a:p>
              <a:p>
                <a:pPr lvl="1"/>
                <a:r>
                  <a:rPr lang="en-US" altLang="ko-KR" dirty="0" smtClean="0"/>
                  <a:t>Gradient descent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ko-K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Compute the gradient with all instances</a:t>
                </a:r>
              </a:p>
              <a:p>
                <a:pPr lvl="1"/>
                <a:r>
                  <a:rPr lang="en-US" altLang="ko-KR" dirty="0" smtClean="0"/>
                  <a:t>Stochastic gradient </a:t>
                </a:r>
                <a:r>
                  <a:rPr lang="en-US" altLang="ko-KR" dirty="0"/>
                  <a:t>descent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Compute the gradient with each instance</a:t>
                </a:r>
              </a:p>
              <a:p>
                <a:pPr lvl="2"/>
                <a:r>
                  <a:rPr lang="en-US" altLang="ko-KR" dirty="0" smtClean="0"/>
                  <a:t>Approximation of the true gradient with all instances</a:t>
                </a:r>
              </a:p>
              <a:p>
                <a:pPr lvl="1"/>
                <a:r>
                  <a:rPr lang="en-US" altLang="ko-KR" dirty="0" smtClean="0"/>
                  <a:t>Mini-batch : using a part of instances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14584" y="1451919"/>
                <a:ext cx="8686800" cy="492514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35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466703" y="230737"/>
            <a:ext cx="5632876" cy="970450"/>
          </a:xfrm>
        </p:spPr>
        <p:txBody>
          <a:bodyPr/>
          <a:lstStyle/>
          <a:p>
            <a:r>
              <a:rPr lang="en-US" altLang="ko-KR" dirty="0" smtClean="0"/>
              <a:t>Weight Initialization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내용 개체 틀 7"/>
              <p:cNvSpPr>
                <a:spLocks noGrp="1"/>
              </p:cNvSpPr>
              <p:nvPr>
                <p:ph idx="1"/>
              </p:nvPr>
            </p:nvSpPr>
            <p:spPr>
              <a:xfrm>
                <a:off x="3418703" y="1087395"/>
                <a:ext cx="8287264" cy="5033319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For bias</a:t>
                </a:r>
              </a:p>
              <a:p>
                <a:pPr lvl="1"/>
                <a:r>
                  <a:rPr lang="en-US" altLang="ko-KR" dirty="0" smtClean="0"/>
                  <a:t>Initialize all to 0</a:t>
                </a:r>
              </a:p>
              <a:p>
                <a:r>
                  <a:rPr lang="en-US" altLang="ko-KR" dirty="0" smtClean="0"/>
                  <a:t>For weights</a:t>
                </a:r>
              </a:p>
              <a:p>
                <a:pPr lvl="1"/>
                <a:r>
                  <a:rPr lang="en-US" altLang="ko-KR" dirty="0" smtClean="0"/>
                  <a:t>Can’t initialize weights to 0 with </a:t>
                </a:r>
                <a:r>
                  <a:rPr lang="en-US" altLang="ko-KR" dirty="0" err="1" smtClean="0"/>
                  <a:t>tanh</a:t>
                </a:r>
                <a:r>
                  <a:rPr lang="en-US" altLang="ko-KR" dirty="0" smtClean="0"/>
                  <a:t> activation</a:t>
                </a:r>
              </a:p>
              <a:p>
                <a:pPr lvl="2"/>
                <a:r>
                  <a:rPr lang="en-US" altLang="ko-KR" dirty="0" smtClean="0"/>
                  <a:t>We can show that all gradients would then be 0 (saddle point)</a:t>
                </a:r>
              </a:p>
              <a:p>
                <a:pPr lvl="1"/>
                <a:r>
                  <a:rPr lang="en-US" altLang="ko-KR" dirty="0" smtClean="0"/>
                  <a:t>Can’t initialize weights to the same value</a:t>
                </a:r>
              </a:p>
              <a:p>
                <a:pPr lvl="2"/>
                <a:r>
                  <a:rPr lang="en-US" altLang="ko-KR" dirty="0" smtClean="0"/>
                  <a:t>We can show that all hidden units in a layer will always behave the same</a:t>
                </a:r>
              </a:p>
              <a:p>
                <a:pPr lvl="2"/>
                <a:r>
                  <a:rPr lang="en-US" altLang="ko-KR" dirty="0" smtClean="0"/>
                  <a:t>Need to break symmetry</a:t>
                </a:r>
              </a:p>
              <a:p>
                <a:pPr lvl="1"/>
                <a:r>
                  <a:rPr lang="en-US" altLang="ko-KR" dirty="0" smtClean="0"/>
                  <a:t>Recipe: 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from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rad>
                      </m:den>
                    </m:f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: size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p>
                        <m:d>
                          <m:d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US" altLang="ko-KR" b="1" dirty="0" smtClean="0"/>
              </a:p>
              <a:p>
                <a:pPr lvl="2"/>
                <a:r>
                  <a:rPr lang="en-US" altLang="ko-KR" dirty="0" smtClean="0"/>
                  <a:t>The idea is to sample around 0 but break symmetry</a:t>
                </a:r>
              </a:p>
              <a:p>
                <a:pPr lvl="2"/>
                <a:r>
                  <a:rPr lang="en-US" altLang="ko-KR" dirty="0" smtClean="0"/>
                  <a:t>Other values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could work well (not an exact science) [1]</a:t>
                </a:r>
                <a:endParaRPr lang="ko-KR" altLang="en-US" dirty="0"/>
              </a:p>
            </p:txBody>
          </p:sp>
        </mc:Choice>
        <mc:Fallback>
          <p:sp>
            <p:nvSpPr>
              <p:cNvPr id="8" name="내용 개체 틀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18703" y="1087395"/>
                <a:ext cx="8287264" cy="503331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505427" y="6189922"/>
            <a:ext cx="913343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[1</a:t>
            </a:r>
            <a:r>
              <a:rPr lang="en-US" altLang="ko-KR" sz="1100" dirty="0"/>
              <a:t>] </a:t>
            </a:r>
            <a:r>
              <a:rPr lang="en-US" altLang="ko-KR" sz="1100" dirty="0" err="1"/>
              <a:t>Glorot</a:t>
            </a:r>
            <a:r>
              <a:rPr lang="en-US" altLang="ko-KR" sz="1100" dirty="0"/>
              <a:t>, Xavier, and </a:t>
            </a:r>
            <a:r>
              <a:rPr lang="en-US" altLang="ko-KR" sz="1100" dirty="0" err="1"/>
              <a:t>Yoshua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Bengio</a:t>
            </a:r>
            <a:r>
              <a:rPr lang="en-US" altLang="ko-KR" sz="1100" dirty="0"/>
              <a:t>. "Understanding the difficulty of training deep feedforward neural networks." </a:t>
            </a:r>
            <a:r>
              <a:rPr lang="en-US" altLang="ko-KR" sz="1100" i="1" dirty="0"/>
              <a:t>International conference on artificial intelligence and statistics</a:t>
            </a:r>
            <a:r>
              <a:rPr lang="en-US" altLang="ko-KR" sz="1100" dirty="0"/>
              <a:t>. 2010.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2845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3632" y="230737"/>
            <a:ext cx="7774714" cy="970450"/>
          </a:xfrm>
        </p:spPr>
        <p:txBody>
          <a:bodyPr>
            <a:normAutofit fontScale="90000"/>
          </a:bodyPr>
          <a:lstStyle/>
          <a:p>
            <a:r>
              <a:rPr lang="en-US" altLang="ko-KR" sz="4400" dirty="0"/>
              <a:t>Universal Approximation Theorem</a:t>
            </a:r>
            <a:endParaRPr lang="ko-KR" alt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98573" y="1359243"/>
                <a:ext cx="9119286" cy="5387546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ko-KR" dirty="0" smtClean="0"/>
                  <a:t>We are only going to introduce and understand its meaning</a:t>
                </a:r>
              </a:p>
              <a:p>
                <a:pPr lvl="1"/>
                <a:r>
                  <a:rPr lang="en-US" altLang="ko-KR" dirty="0" smtClean="0"/>
                  <a:t>No proof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 smtClean="0"/>
                  <a:t>Universal approximation theorem</a:t>
                </a:r>
              </a:p>
              <a:p>
                <a:pPr lvl="1"/>
                <a:r>
                  <a:rPr lang="en-US" altLang="ko-KR" dirty="0" smtClean="0"/>
                  <a:t>Assumption</a:t>
                </a:r>
              </a:p>
              <a:p>
                <a:pPr lvl="2"/>
                <a:r>
                  <a:rPr lang="en-US" altLang="ko-KR" dirty="0" smtClean="0"/>
                  <a:t>Let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∙)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be a </a:t>
                </a:r>
                <a:r>
                  <a:rPr lang="en-US" altLang="ko-KR" dirty="0" err="1" smtClean="0"/>
                  <a:t>nonconstant</a:t>
                </a:r>
                <a:r>
                  <a:rPr lang="en-US" altLang="ko-KR" dirty="0" smtClean="0"/>
                  <a:t>, bounded, and monotonically-increasing function.</a:t>
                </a:r>
              </a:p>
              <a:p>
                <a:pPr lvl="2"/>
                <a:r>
                  <a:rPr lang="en-US" altLang="ko-KR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ko-KR" dirty="0" smtClean="0"/>
                  <a:t> be the m-dimensional unit </a:t>
                </a:r>
                <a:r>
                  <a:rPr lang="en-US" altLang="ko-KR" dirty="0" err="1" smtClean="0"/>
                  <a:t>hybercube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[0,1]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Let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/>
                  <a:t> be the space of continuous functions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Claim</a:t>
                </a:r>
              </a:p>
              <a:p>
                <a:pPr lvl="2"/>
                <a:r>
                  <a:rPr lang="en-US" altLang="ko-KR" dirty="0" smtClean="0"/>
                  <a:t>Given any function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/>
                  <a:t> and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ko-KR" dirty="0" smtClean="0"/>
                  <a:t>,</a:t>
                </a:r>
              </a:p>
              <a:p>
                <a:pPr lvl="2"/>
                <a:r>
                  <a:rPr lang="en-US" altLang="ko-KR" dirty="0" smtClean="0"/>
                  <a:t>There exists </a:t>
                </a:r>
              </a:p>
              <a:p>
                <a:pPr lvl="3"/>
                <a:r>
                  <a:rPr lang="en-US" altLang="ko-KR" dirty="0" smtClean="0"/>
                  <a:t>Integer </a:t>
                </a:r>
                <a:r>
                  <a:rPr lang="en-US" altLang="ko-KR" i="1" dirty="0" smtClean="0"/>
                  <a:t>N</a:t>
                </a:r>
              </a:p>
              <a:p>
                <a:pPr lvl="3"/>
                <a:r>
                  <a:rPr lang="en-US" altLang="ko-KR" dirty="0" smtClean="0"/>
                  <a:t>Real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ko-KR" b="0" dirty="0" smtClean="0">
                  <a:ea typeface="Cambria Math" panose="02040503050406030204" pitchFamily="18" charset="0"/>
                </a:endParaRPr>
              </a:p>
              <a:p>
                <a:pPr lvl="3"/>
                <a:r>
                  <a:rPr lang="en-US" altLang="ko-KR" dirty="0" smtClean="0">
                    <a:ea typeface="Cambria Math" panose="02040503050406030204" pitchFamily="18" charset="0"/>
                  </a:rPr>
                  <a:t>Real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Such that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 as an approximate realization of the function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altLang="ko-KR" dirty="0" smtClean="0"/>
              </a:p>
              <a:p>
                <a:pPr lvl="3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For all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8573" y="1359243"/>
                <a:ext cx="9119286" cy="538754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384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4519" y="101279"/>
            <a:ext cx="8796205" cy="970450"/>
          </a:xfrm>
        </p:spPr>
        <p:txBody>
          <a:bodyPr>
            <a:normAutofit fontScale="90000"/>
          </a:bodyPr>
          <a:lstStyle/>
          <a:p>
            <a:r>
              <a:rPr lang="en-US" altLang="ko-KR" sz="4400" dirty="0"/>
              <a:t>Problem of Artificial Neural Network</a:t>
            </a:r>
            <a:endParaRPr lang="ko-KR" alt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3459" y="1259221"/>
            <a:ext cx="8279027" cy="5070461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Problem of gradient method</a:t>
            </a:r>
          </a:p>
          <a:p>
            <a:pPr lvl="1"/>
            <a:r>
              <a:rPr lang="en-US" altLang="ko-KR" dirty="0"/>
              <a:t>Vanilla version of gradient method</a:t>
            </a:r>
          </a:p>
          <a:p>
            <a:pPr lvl="1"/>
            <a:r>
              <a:rPr lang="en-US" altLang="ko-KR" dirty="0" smtClean="0"/>
              <a:t>Random </a:t>
            </a:r>
            <a:r>
              <a:rPr lang="en-US" altLang="ko-KR" dirty="0"/>
              <a:t>initialization? 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 Potentially very long learning process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411480" lvl="1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    Risk </a:t>
            </a:r>
            <a:r>
              <a:rPr lang="en-US" altLang="ko-KR" dirty="0">
                <a:sym typeface="Wingdings" panose="05000000000000000000" pitchFamily="2" charset="2"/>
              </a:rPr>
              <a:t>of local </a:t>
            </a:r>
            <a:r>
              <a:rPr lang="en-US" altLang="ko-KR" dirty="0" smtClean="0">
                <a:sym typeface="Wingdings" panose="05000000000000000000" pitchFamily="2" charset="2"/>
              </a:rPr>
              <a:t>optima and saddle points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/>
              <a:t>Problem </a:t>
            </a:r>
            <a:r>
              <a:rPr lang="en-US" altLang="ko-KR" dirty="0"/>
              <a:t>of back-propagation</a:t>
            </a:r>
          </a:p>
          <a:p>
            <a:pPr lvl="1"/>
            <a:r>
              <a:rPr lang="en-US" altLang="ko-KR" dirty="0"/>
              <a:t>What-if many layers?</a:t>
            </a:r>
          </a:p>
          <a:p>
            <a:pPr lvl="2"/>
            <a:r>
              <a:rPr lang="en-US" altLang="ko-KR" dirty="0"/>
              <a:t>Multiplication of many gradients </a:t>
            </a:r>
            <a:r>
              <a:rPr lang="en-US" altLang="ko-KR" dirty="0">
                <a:sym typeface="Wingdings" panose="05000000000000000000" pitchFamily="2" charset="2"/>
              </a:rPr>
              <a:t> Getting close to </a:t>
            </a:r>
            <a:r>
              <a:rPr lang="en-US" altLang="ko-KR" dirty="0" smtClean="0">
                <a:sym typeface="Wingdings" panose="05000000000000000000" pitchFamily="2" charset="2"/>
              </a:rPr>
              <a:t>zero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Computation time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A single logistic regression  Multiple logistic regression with interactions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Long training time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/>
              <a:t>Problem of structure</a:t>
            </a:r>
          </a:p>
          <a:p>
            <a:pPr lvl="1"/>
            <a:r>
              <a:rPr lang="en-US" altLang="ko-KR" dirty="0" smtClean="0"/>
              <a:t>Is feasible and meaningful to fully connect the neurons?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4691450" y="6329682"/>
            <a:ext cx="71710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 err="1">
                <a:solidFill>
                  <a:schemeClr val="tx2"/>
                </a:solidFill>
                <a:latin typeface="Arial" panose="020B0604020202020204" pitchFamily="34" charset="0"/>
              </a:rPr>
              <a:t>LeCun</a:t>
            </a:r>
            <a:r>
              <a:rPr lang="en-US" altLang="ko-KR" sz="1100" b="1" dirty="0">
                <a:solidFill>
                  <a:schemeClr val="tx2"/>
                </a:solidFill>
                <a:latin typeface="Arial" panose="020B0604020202020204" pitchFamily="34" charset="0"/>
              </a:rPr>
              <a:t>, Yann, </a:t>
            </a:r>
            <a:r>
              <a:rPr lang="en-US" altLang="ko-KR" sz="1100" b="1" dirty="0" err="1">
                <a:solidFill>
                  <a:schemeClr val="tx2"/>
                </a:solidFill>
                <a:latin typeface="Arial" panose="020B0604020202020204" pitchFamily="34" charset="0"/>
              </a:rPr>
              <a:t>Yoshua</a:t>
            </a:r>
            <a:r>
              <a:rPr lang="en-US" altLang="ko-KR" sz="1100" b="1" dirty="0">
                <a:solidFill>
                  <a:schemeClr val="tx2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b="1" dirty="0" err="1">
                <a:solidFill>
                  <a:schemeClr val="tx2"/>
                </a:solidFill>
                <a:latin typeface="Arial" panose="020B0604020202020204" pitchFamily="34" charset="0"/>
              </a:rPr>
              <a:t>Bengio</a:t>
            </a:r>
            <a:r>
              <a:rPr lang="en-US" altLang="ko-KR" sz="1100" b="1" dirty="0">
                <a:solidFill>
                  <a:schemeClr val="tx2"/>
                </a:solidFill>
                <a:latin typeface="Arial" panose="020B0604020202020204" pitchFamily="34" charset="0"/>
              </a:rPr>
              <a:t>, and Geoffrey Hinton. "Deep learning." </a:t>
            </a:r>
            <a:r>
              <a:rPr lang="en-US" altLang="ko-KR" sz="1100" b="1" i="1" dirty="0">
                <a:solidFill>
                  <a:schemeClr val="tx2"/>
                </a:solidFill>
                <a:latin typeface="Arial" panose="020B0604020202020204" pitchFamily="34" charset="0"/>
              </a:rPr>
              <a:t>Nature</a:t>
            </a:r>
            <a:r>
              <a:rPr lang="en-US" altLang="ko-KR" sz="1100" b="1" dirty="0">
                <a:solidFill>
                  <a:schemeClr val="tx2"/>
                </a:solidFill>
                <a:latin typeface="Arial" panose="020B0604020202020204" pitchFamily="34" charset="0"/>
              </a:rPr>
              <a:t> 521.7553 (2015): 436-444.</a:t>
            </a:r>
            <a:endParaRPr lang="ko-KR" altLang="en-US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832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 and Neural Network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46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Artificial Neuron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545491" y="1732449"/>
                <a:ext cx="8722065" cy="405875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 smtClean="0"/>
                  <a:t>Neuron</a:t>
                </a:r>
              </a:p>
              <a:p>
                <a:pPr lvl="1"/>
                <a:r>
                  <a:rPr lang="en-US" altLang="ko-KR" dirty="0" smtClean="0"/>
                  <a:t>Electrically excitable cell that processes and transmits information through electrical and chemical signals</a:t>
                </a:r>
              </a:p>
              <a:p>
                <a:r>
                  <a:rPr lang="en-US" altLang="ko-KR" dirty="0" smtClean="0"/>
                  <a:t>Artificial neuron</a:t>
                </a:r>
              </a:p>
              <a:p>
                <a:pPr lvl="1"/>
                <a:r>
                  <a:rPr lang="en-US" altLang="ko-KR" dirty="0" smtClean="0"/>
                  <a:t>Mathematical function that can be activated through processing information </a:t>
                </a:r>
              </a:p>
              <a:p>
                <a:r>
                  <a:rPr lang="en-US" altLang="ko-KR" dirty="0" smtClean="0"/>
                  <a:t>Neuron input activation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To represent the constant, or the bias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Neuron output activation</a:t>
                </a:r>
              </a:p>
              <a:p>
                <a:pPr lvl="1"/>
                <a:r>
                  <a:rPr lang="en-US" altLang="ko-KR" dirty="0" smtClean="0"/>
                  <a:t>Can be a function from diverse choices</a:t>
                </a:r>
              </a:p>
              <a:p>
                <a:pPr lvl="1"/>
                <a:r>
                  <a:rPr lang="en-US" altLang="ko-KR" dirty="0" smtClean="0"/>
                  <a:t>Sigmoid functions are prominent choice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5491" y="1732449"/>
                <a:ext cx="8722065" cy="40587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514011" y="5898629"/>
            <a:ext cx="753545" cy="365125"/>
          </a:xfrm>
        </p:spPr>
        <p:txBody>
          <a:bodyPr/>
          <a:lstStyle/>
          <a:p>
            <a:fld id="{E4E48515-694B-44C7-A9EB-D2CB2C6423BC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7698352" y="3708795"/>
            <a:ext cx="792088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r>
              <a:rPr lang="en-US" altLang="ko-KR" baseline="-25000" dirty="0"/>
              <a:t>0</a:t>
            </a:r>
            <a:endParaRPr lang="ko-KR" altLang="en-US" baseline="-25000" dirty="0"/>
          </a:p>
        </p:txBody>
      </p:sp>
      <p:sp>
        <p:nvSpPr>
          <p:cNvPr id="7" name="타원 6"/>
          <p:cNvSpPr/>
          <p:nvPr/>
        </p:nvSpPr>
        <p:spPr>
          <a:xfrm>
            <a:off x="7698352" y="4260095"/>
            <a:ext cx="792088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8" name="타원 7"/>
          <p:cNvSpPr/>
          <p:nvPr/>
        </p:nvSpPr>
        <p:spPr>
          <a:xfrm>
            <a:off x="7698352" y="5212617"/>
            <a:ext cx="792088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r>
              <a:rPr lang="en-US" altLang="ko-KR" baseline="-25000" dirty="0"/>
              <a:t>n-1</a:t>
            </a:r>
            <a:endParaRPr lang="ko-KR" altLang="en-US" baseline="-25000" dirty="0"/>
          </a:p>
        </p:txBody>
      </p:sp>
      <p:sp>
        <p:nvSpPr>
          <p:cNvPr id="9" name="타원 8"/>
          <p:cNvSpPr/>
          <p:nvPr/>
        </p:nvSpPr>
        <p:spPr>
          <a:xfrm>
            <a:off x="7698352" y="5763917"/>
            <a:ext cx="792088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x</a:t>
            </a:r>
            <a:r>
              <a:rPr lang="en-US" altLang="ko-KR" baseline="-25000" dirty="0" err="1"/>
              <a:t>n</a:t>
            </a:r>
            <a:endParaRPr lang="ko-KR" altLang="en-US" baseline="-25000" dirty="0"/>
          </a:p>
        </p:txBody>
      </p:sp>
      <p:sp>
        <p:nvSpPr>
          <p:cNvPr id="6" name="TextBox 5"/>
          <p:cNvSpPr txBox="1"/>
          <p:nvPr/>
        </p:nvSpPr>
        <p:spPr>
          <a:xfrm rot="5400000">
            <a:off x="7731157" y="4731235"/>
            <a:ext cx="7264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…….</a:t>
            </a:r>
            <a:endParaRPr lang="ko-KR" altLang="en-US" b="1" dirty="0"/>
          </a:p>
        </p:txBody>
      </p:sp>
      <p:sp>
        <p:nvSpPr>
          <p:cNvPr id="11" name="타원 10"/>
          <p:cNvSpPr/>
          <p:nvPr/>
        </p:nvSpPr>
        <p:spPr>
          <a:xfrm>
            <a:off x="9138512" y="4735881"/>
            <a:ext cx="792088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</a:t>
            </a:r>
            <a:r>
              <a:rPr lang="en-US" altLang="ko-KR" baseline="-25000" dirty="0" err="1"/>
              <a:t>k</a:t>
            </a:r>
            <a:endParaRPr lang="ko-KR" altLang="en-US" baseline="-25000" dirty="0"/>
          </a:p>
        </p:txBody>
      </p:sp>
      <p:sp>
        <p:nvSpPr>
          <p:cNvPr id="12" name="타원 11"/>
          <p:cNvSpPr/>
          <p:nvPr/>
        </p:nvSpPr>
        <p:spPr>
          <a:xfrm>
            <a:off x="10475468" y="4735881"/>
            <a:ext cx="792088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y</a:t>
            </a:r>
            <a:r>
              <a:rPr lang="en-US" altLang="ko-KR" baseline="-25000" dirty="0" err="1"/>
              <a:t>k</a:t>
            </a:r>
            <a:endParaRPr lang="ko-KR" altLang="en-US" baseline="-25000" dirty="0"/>
          </a:p>
        </p:txBody>
      </p:sp>
      <p:cxnSp>
        <p:nvCxnSpPr>
          <p:cNvPr id="13" name="직선 화살표 연결선 12"/>
          <p:cNvCxnSpPr>
            <a:stCxn id="5" idx="6"/>
            <a:endCxn id="11" idx="1"/>
          </p:cNvCxnSpPr>
          <p:nvPr/>
        </p:nvCxnSpPr>
        <p:spPr>
          <a:xfrm>
            <a:off x="8490441" y="3888816"/>
            <a:ext cx="764071" cy="8997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6"/>
            <a:endCxn id="11" idx="2"/>
          </p:cNvCxnSpPr>
          <p:nvPr/>
        </p:nvCxnSpPr>
        <p:spPr>
          <a:xfrm>
            <a:off x="8490440" y="4440115"/>
            <a:ext cx="648072" cy="475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8" idx="6"/>
          </p:cNvCxnSpPr>
          <p:nvPr/>
        </p:nvCxnSpPr>
        <p:spPr>
          <a:xfrm flipV="1">
            <a:off x="8490440" y="4976033"/>
            <a:ext cx="648072" cy="4166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9" idx="6"/>
            <a:endCxn id="11" idx="3"/>
          </p:cNvCxnSpPr>
          <p:nvPr/>
        </p:nvCxnSpPr>
        <p:spPr>
          <a:xfrm flipV="1">
            <a:off x="8490441" y="5043195"/>
            <a:ext cx="764071" cy="900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1" idx="6"/>
            <a:endCxn id="12" idx="2"/>
          </p:cNvCxnSpPr>
          <p:nvPr/>
        </p:nvCxnSpPr>
        <p:spPr>
          <a:xfrm>
            <a:off x="9930600" y="4915901"/>
            <a:ext cx="5448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589672" y="4027048"/>
            <a:ext cx="5270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k0</a:t>
            </a:r>
            <a:endParaRPr lang="ko-KR" altLang="en-US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8589671" y="4449342"/>
            <a:ext cx="5270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k1</a:t>
            </a:r>
            <a:endParaRPr lang="ko-KR" altLang="en-US" baseline="-25000" dirty="0"/>
          </a:p>
        </p:txBody>
      </p:sp>
      <p:sp>
        <p:nvSpPr>
          <p:cNvPr id="30" name="TextBox 29"/>
          <p:cNvSpPr txBox="1"/>
          <p:nvPr/>
        </p:nvSpPr>
        <p:spPr>
          <a:xfrm>
            <a:off x="8602546" y="4888594"/>
            <a:ext cx="5270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k2</a:t>
            </a:r>
            <a:endParaRPr lang="ko-KR" altLang="en-US" baseline="-25000" dirty="0"/>
          </a:p>
        </p:txBody>
      </p:sp>
      <p:sp>
        <p:nvSpPr>
          <p:cNvPr id="31" name="TextBox 30"/>
          <p:cNvSpPr txBox="1"/>
          <p:nvPr/>
        </p:nvSpPr>
        <p:spPr>
          <a:xfrm>
            <a:off x="8602545" y="5282535"/>
            <a:ext cx="5270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k3</a:t>
            </a:r>
            <a:endParaRPr lang="ko-KR" alt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9869449" y="4510262"/>
            <a:ext cx="64152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g(</a:t>
            </a:r>
            <a:r>
              <a:rPr lang="en-US" altLang="ko-KR" dirty="0" err="1"/>
              <a:t>a</a:t>
            </a:r>
            <a:r>
              <a:rPr lang="en-US" altLang="ko-KR" baseline="-25000" dirty="0" err="1"/>
              <a:t>k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Picture 2" descr="File:Neuron Hand-tuned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994" y="0"/>
            <a:ext cx="3447006" cy="185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045532" y="-2977"/>
            <a:ext cx="1146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©Wikipedia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1668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44996" y="287212"/>
            <a:ext cx="7332260" cy="805197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Neuron Input Activation Function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146854" y="1319583"/>
                <a:ext cx="8318410" cy="5198076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Neuron input activation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To represent the constant, or the bias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marL="342900" lvl="1">
                  <a:buClr>
                    <a:schemeClr val="accent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 smtClean="0"/>
                  <a:t>Same representation</a:t>
                </a:r>
              </a:p>
              <a:p>
                <a:pPr lvl="1"/>
                <a:r>
                  <a:rPr lang="en-US" altLang="ko-KR" dirty="0" smtClean="0"/>
                  <a:t>Here, k represents the number of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input activation functions</a:t>
                </a:r>
              </a:p>
              <a:p>
                <a:pPr lvl="1"/>
                <a:r>
                  <a:rPr lang="en-US" altLang="ko-KR" dirty="0" smtClean="0"/>
                  <a:t>Lead to K neurons in the layer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Each neuron has a different 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orientation and a different bias</a:t>
                </a:r>
              </a:p>
              <a:p>
                <a:pPr lvl="1"/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6854" y="1319583"/>
                <a:ext cx="8318410" cy="51980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5</a:t>
            </a:fld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7944371" y="3504681"/>
            <a:ext cx="3168352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7944371" y="2093439"/>
            <a:ext cx="1800200" cy="1640516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 flipV="1">
            <a:off x="8232403" y="1205291"/>
            <a:ext cx="8384" cy="2528664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98610" y="354928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x</a:t>
            </a:r>
            <a:r>
              <a:rPr lang="en-US" altLang="ko-KR" b="1" baseline="-25000" dirty="0"/>
              <a:t>1</a:t>
            </a:r>
            <a:endParaRPr lang="ko-KR" altLang="en-US" b="1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9674791" y="206122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x</a:t>
            </a:r>
            <a:r>
              <a:rPr lang="en-US" altLang="ko-KR" b="1" baseline="-25000" dirty="0"/>
              <a:t>2</a:t>
            </a:r>
            <a:endParaRPr lang="ko-KR" altLang="en-US" b="1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8329886" y="109240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x</a:t>
            </a:r>
            <a:r>
              <a:rPr lang="en-US" altLang="ko-KR" b="1" baseline="-25000" dirty="0"/>
              <a:t>3</a:t>
            </a:r>
            <a:endParaRPr lang="ko-KR" altLang="en-US" b="1" baseline="-25000" dirty="0"/>
          </a:p>
        </p:txBody>
      </p:sp>
      <p:sp>
        <p:nvSpPr>
          <p:cNvPr id="17" name="직사각형 16"/>
          <p:cNvSpPr/>
          <p:nvPr/>
        </p:nvSpPr>
        <p:spPr>
          <a:xfrm rot="1907962">
            <a:off x="7843831" y="2270980"/>
            <a:ext cx="2129646" cy="1236607"/>
          </a:xfrm>
          <a:prstGeom prst="rect">
            <a:avLst/>
          </a:prstGeom>
          <a:solidFill>
            <a:schemeClr val="accent1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8708522" y="2152984"/>
            <a:ext cx="374321" cy="54165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528819" y="205448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rgbClr val="FF0000"/>
                </a:solidFill>
              </a:rPr>
              <a:t>w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8088388" y="3918621"/>
                <a:ext cx="2699585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388" y="3918621"/>
                <a:ext cx="2699585" cy="7645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사각형 설명선 22"/>
          <p:cNvSpPr/>
          <p:nvPr/>
        </p:nvSpPr>
        <p:spPr>
          <a:xfrm>
            <a:off x="8528819" y="5513047"/>
            <a:ext cx="2468724" cy="560078"/>
          </a:xfrm>
          <a:prstGeom prst="wedgeRectCallout">
            <a:avLst>
              <a:gd name="adj1" fmla="val 33043"/>
              <a:gd name="adj2" fmla="val -21949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Adjusting the hyperplane location</a:t>
            </a:r>
            <a:endParaRPr lang="ko-KR" altLang="en-US" dirty="0"/>
          </a:p>
        </p:txBody>
      </p:sp>
      <p:sp>
        <p:nvSpPr>
          <p:cNvPr id="24" name="사각형 설명선 23"/>
          <p:cNvSpPr/>
          <p:nvPr/>
        </p:nvSpPr>
        <p:spPr>
          <a:xfrm>
            <a:off x="7381692" y="4776713"/>
            <a:ext cx="2468724" cy="560078"/>
          </a:xfrm>
          <a:prstGeom prst="wedgeRectCallout">
            <a:avLst>
              <a:gd name="adj1" fmla="val 12839"/>
              <a:gd name="adj2" fmla="val -10735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Adjusting the hyperplane orientation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20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20372" y="155071"/>
            <a:ext cx="8474930" cy="970450"/>
          </a:xfrm>
        </p:spPr>
        <p:txBody>
          <a:bodyPr/>
          <a:lstStyle/>
          <a:p>
            <a:r>
              <a:rPr lang="en-US" altLang="ko-KR" dirty="0" smtClean="0"/>
              <a:t>Neuron Output Activation Function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808521" y="1375027"/>
                <a:ext cx="8998861" cy="486800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Output activation function is typically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a single format in a neural network</a:t>
                </a:r>
              </a:p>
              <a:p>
                <a:pPr lvl="1"/>
                <a:r>
                  <a:rPr lang="en-US" altLang="ko-KR" dirty="0" smtClean="0"/>
                  <a:t>The output activation function can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be chosen from many candidates</a:t>
                </a:r>
              </a:p>
              <a:p>
                <a:pPr lvl="1"/>
                <a:r>
                  <a:rPr lang="en-US" altLang="ko-KR" dirty="0" smtClean="0"/>
                  <a:t>Often to be a sigmoid function</a:t>
                </a:r>
              </a:p>
              <a:p>
                <a:pPr lvl="2"/>
                <a:r>
                  <a:rPr lang="en-US" altLang="ko-KR" dirty="0" smtClean="0"/>
                  <a:t>Why?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08521" y="1375027"/>
                <a:ext cx="8998861" cy="486800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38455" y="6492780"/>
            <a:ext cx="753545" cy="365125"/>
          </a:xfrm>
        </p:spPr>
        <p:txBody>
          <a:bodyPr/>
          <a:lstStyle/>
          <a:p>
            <a:fld id="{E4E48515-694B-44C7-A9EB-D2CB2C6423BC}" type="slidenum">
              <a:rPr lang="ko-KR" altLang="en-US" smtClean="0"/>
              <a:t>6</a:t>
            </a:fld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8232827" y="3538359"/>
            <a:ext cx="3168352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8232827" y="2127117"/>
            <a:ext cx="1800200" cy="16405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H="1" flipV="1">
            <a:off x="8520859" y="1238969"/>
            <a:ext cx="8384" cy="2528664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087066" y="3582967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x</a:t>
            </a:r>
            <a:r>
              <a:rPr lang="en-US" altLang="ko-KR" b="1" baseline="-25000" dirty="0"/>
              <a:t>1</a:t>
            </a:r>
            <a:endParaRPr lang="ko-KR" altLang="en-US" b="1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9963247" y="2094900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x</a:t>
            </a:r>
            <a:r>
              <a:rPr lang="en-US" altLang="ko-KR" b="1" baseline="-25000" dirty="0"/>
              <a:t>2</a:t>
            </a:r>
            <a:endParaRPr lang="ko-KR" altLang="en-US" b="1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8618342" y="1126087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x</a:t>
            </a:r>
            <a:r>
              <a:rPr lang="en-US" altLang="ko-KR" b="1" baseline="-25000" dirty="0"/>
              <a:t>3</a:t>
            </a:r>
            <a:endParaRPr lang="ko-KR" altLang="en-US" b="1" baseline="-25000" dirty="0"/>
          </a:p>
        </p:txBody>
      </p:sp>
      <p:sp>
        <p:nvSpPr>
          <p:cNvPr id="11" name="직사각형 10"/>
          <p:cNvSpPr/>
          <p:nvPr/>
        </p:nvSpPr>
        <p:spPr>
          <a:xfrm rot="2407314">
            <a:off x="8050440" y="2238730"/>
            <a:ext cx="2129646" cy="1236607"/>
          </a:xfrm>
          <a:prstGeom prst="rect">
            <a:avLst/>
          </a:prstGeom>
          <a:solidFill>
            <a:schemeClr val="accent1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8996978" y="2186662"/>
            <a:ext cx="374321" cy="54165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817275" y="208815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rgbClr val="FF0000"/>
                </a:solidFill>
              </a:rPr>
              <a:t>w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8933787" y="3885817"/>
                <a:ext cx="2699585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787" y="3885817"/>
                <a:ext cx="2699585" cy="7645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자유형 14"/>
          <p:cNvSpPr/>
          <p:nvPr/>
        </p:nvSpPr>
        <p:spPr>
          <a:xfrm rot="18713619">
            <a:off x="7783162" y="2239436"/>
            <a:ext cx="2149465" cy="1367050"/>
          </a:xfrm>
          <a:custGeom>
            <a:avLst/>
            <a:gdLst>
              <a:gd name="connsiteX0" fmla="*/ 0 w 2761673"/>
              <a:gd name="connsiteY0" fmla="*/ 782816 h 793438"/>
              <a:gd name="connsiteX1" fmla="*/ 1080655 w 2761673"/>
              <a:gd name="connsiteY1" fmla="*/ 699689 h 793438"/>
              <a:gd name="connsiteX2" fmla="*/ 1764146 w 2761673"/>
              <a:gd name="connsiteY2" fmla="*/ 99325 h 793438"/>
              <a:gd name="connsiteX3" fmla="*/ 2761673 w 2761673"/>
              <a:gd name="connsiteY3" fmla="*/ 6962 h 7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73" h="793438">
                <a:moveTo>
                  <a:pt x="0" y="782816"/>
                </a:moveTo>
                <a:cubicBezTo>
                  <a:pt x="393315" y="798210"/>
                  <a:pt x="786631" y="813604"/>
                  <a:pt x="1080655" y="699689"/>
                </a:cubicBezTo>
                <a:cubicBezTo>
                  <a:pt x="1374679" y="585774"/>
                  <a:pt x="1483976" y="214779"/>
                  <a:pt x="1764146" y="99325"/>
                </a:cubicBezTo>
                <a:cubicBezTo>
                  <a:pt x="2044316" y="-16129"/>
                  <a:pt x="2402994" y="-4584"/>
                  <a:pt x="2761673" y="6962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곱셈 기호 15"/>
          <p:cNvSpPr/>
          <p:nvPr/>
        </p:nvSpPr>
        <p:spPr>
          <a:xfrm>
            <a:off x="8623673" y="2624925"/>
            <a:ext cx="382587" cy="27083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2698887" y="4311259"/>
            <a:ext cx="5074719" cy="2067831"/>
            <a:chOff x="1127618" y="1344000"/>
            <a:chExt cx="6894090" cy="3021104"/>
          </a:xfrm>
        </p:grpSpPr>
        <p:cxnSp>
          <p:nvCxnSpPr>
            <p:cNvPr id="17" name="Straight Arrow Connector 4"/>
            <p:cNvCxnSpPr/>
            <p:nvPr/>
          </p:nvCxnSpPr>
          <p:spPr>
            <a:xfrm>
              <a:off x="1475656" y="3573016"/>
              <a:ext cx="59766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5"/>
            <p:cNvCxnSpPr/>
            <p:nvPr/>
          </p:nvCxnSpPr>
          <p:spPr>
            <a:xfrm flipV="1">
              <a:off x="1619672" y="1412776"/>
              <a:ext cx="0" cy="23762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198754" y="3388350"/>
              <a:ext cx="409845" cy="539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</a:t>
              </a:r>
              <a:endParaRPr lang="ko-KR" altLang="en-US" dirty="0"/>
            </a:p>
          </p:txBody>
        </p:sp>
        <p:cxnSp>
          <p:nvCxnSpPr>
            <p:cNvPr id="20" name="Straight Arrow Connector 7"/>
            <p:cNvCxnSpPr/>
            <p:nvPr/>
          </p:nvCxnSpPr>
          <p:spPr>
            <a:xfrm>
              <a:off x="1403648" y="1772816"/>
              <a:ext cx="5976664" cy="0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127618" y="1588149"/>
              <a:ext cx="409845" cy="539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46616" y="1344000"/>
              <a:ext cx="1675092" cy="539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P(Y=</a:t>
              </a:r>
              <a:r>
                <a:rPr lang="en-US" altLang="ko-KR" b="1" dirty="0" err="1">
                  <a:solidFill>
                    <a:srgbClr val="C00000"/>
                  </a:solidFill>
                </a:rPr>
                <a:t>y</a:t>
              </a:r>
              <a:r>
                <a:rPr lang="en-US" altLang="ko-KR" b="1" dirty="0" err="1"/>
                <a:t>|X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02543" y="1344248"/>
              <a:ext cx="1675092" cy="539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P(Y=</a:t>
              </a:r>
              <a:r>
                <a:rPr lang="en-US" altLang="ko-KR" b="1" dirty="0" err="1">
                  <a:solidFill>
                    <a:srgbClr val="00B050"/>
                  </a:solidFill>
                </a:rPr>
                <a:t>y</a:t>
              </a:r>
              <a:r>
                <a:rPr lang="en-US" altLang="ko-KR" b="1" dirty="0" err="1"/>
                <a:t>|X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cxnSp>
          <p:nvCxnSpPr>
            <p:cNvPr id="24" name="Straight Connector 14"/>
            <p:cNvCxnSpPr/>
            <p:nvPr/>
          </p:nvCxnSpPr>
          <p:spPr>
            <a:xfrm>
              <a:off x="1617328" y="1858457"/>
              <a:ext cx="5718748" cy="1648918"/>
            </a:xfrm>
            <a:prstGeom prst="line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16"/>
            <p:cNvCxnSpPr/>
            <p:nvPr/>
          </p:nvCxnSpPr>
          <p:spPr>
            <a:xfrm flipV="1">
              <a:off x="1617328" y="1813487"/>
              <a:ext cx="5703758" cy="1693888"/>
            </a:xfrm>
            <a:prstGeom prst="line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" name="Freeform 18"/>
            <p:cNvSpPr/>
            <p:nvPr/>
          </p:nvSpPr>
          <p:spPr>
            <a:xfrm>
              <a:off x="1633928" y="1851285"/>
              <a:ext cx="5643797" cy="1661573"/>
            </a:xfrm>
            <a:custGeom>
              <a:avLst/>
              <a:gdLst>
                <a:gd name="connsiteX0" fmla="*/ 0 w 5643797"/>
                <a:gd name="connsiteY0" fmla="*/ 0 h 1661573"/>
                <a:gd name="connsiteX1" fmla="*/ 1806315 w 5643797"/>
                <a:gd name="connsiteY1" fmla="*/ 202367 h 1661573"/>
                <a:gd name="connsiteX2" fmla="*/ 2803161 w 5643797"/>
                <a:gd name="connsiteY2" fmla="*/ 816964 h 1661573"/>
                <a:gd name="connsiteX3" fmla="*/ 4174761 w 5643797"/>
                <a:gd name="connsiteY3" fmla="*/ 1536492 h 1661573"/>
                <a:gd name="connsiteX4" fmla="*/ 5643797 w 5643797"/>
                <a:gd name="connsiteY4" fmla="*/ 1656413 h 166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43797" h="1661573">
                  <a:moveTo>
                    <a:pt x="0" y="0"/>
                  </a:moveTo>
                  <a:cubicBezTo>
                    <a:pt x="669561" y="33103"/>
                    <a:pt x="1339122" y="66206"/>
                    <a:pt x="1806315" y="202367"/>
                  </a:cubicBezTo>
                  <a:cubicBezTo>
                    <a:pt x="2273508" y="338528"/>
                    <a:pt x="2408420" y="594610"/>
                    <a:pt x="2803161" y="816964"/>
                  </a:cubicBezTo>
                  <a:cubicBezTo>
                    <a:pt x="3197902" y="1039318"/>
                    <a:pt x="3701322" y="1396584"/>
                    <a:pt x="4174761" y="1536492"/>
                  </a:cubicBezTo>
                  <a:cubicBezTo>
                    <a:pt x="4648200" y="1676400"/>
                    <a:pt x="5145998" y="1666406"/>
                    <a:pt x="5643797" y="1656413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Freeform 19"/>
            <p:cNvSpPr/>
            <p:nvPr/>
          </p:nvSpPr>
          <p:spPr>
            <a:xfrm>
              <a:off x="1626433" y="1821305"/>
              <a:ext cx="5643797" cy="1686393"/>
            </a:xfrm>
            <a:custGeom>
              <a:avLst/>
              <a:gdLst>
                <a:gd name="connsiteX0" fmla="*/ 0 w 5643797"/>
                <a:gd name="connsiteY0" fmla="*/ 1686393 h 1686393"/>
                <a:gd name="connsiteX1" fmla="*/ 1933731 w 5643797"/>
                <a:gd name="connsiteY1" fmla="*/ 1536492 h 1686393"/>
                <a:gd name="connsiteX2" fmla="*/ 2825646 w 5643797"/>
                <a:gd name="connsiteY2" fmla="*/ 869429 h 1686393"/>
                <a:gd name="connsiteX3" fmla="*/ 3672590 w 5643797"/>
                <a:gd name="connsiteY3" fmla="*/ 202367 h 1686393"/>
                <a:gd name="connsiteX4" fmla="*/ 5643797 w 5643797"/>
                <a:gd name="connsiteY4" fmla="*/ 0 h 168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43797" h="1686393">
                  <a:moveTo>
                    <a:pt x="0" y="1686393"/>
                  </a:moveTo>
                  <a:cubicBezTo>
                    <a:pt x="731395" y="1679523"/>
                    <a:pt x="1462790" y="1672653"/>
                    <a:pt x="1933731" y="1536492"/>
                  </a:cubicBezTo>
                  <a:cubicBezTo>
                    <a:pt x="2404672" y="1400331"/>
                    <a:pt x="2535836" y="1091783"/>
                    <a:pt x="2825646" y="869429"/>
                  </a:cubicBezTo>
                  <a:cubicBezTo>
                    <a:pt x="3115456" y="647075"/>
                    <a:pt x="3202898" y="347272"/>
                    <a:pt x="3672590" y="202367"/>
                  </a:cubicBezTo>
                  <a:cubicBezTo>
                    <a:pt x="4142282" y="57462"/>
                    <a:pt x="4893039" y="28731"/>
                    <a:pt x="5643797" y="0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Left Arrow 20"/>
            <p:cNvSpPr/>
            <p:nvPr/>
          </p:nvSpPr>
          <p:spPr>
            <a:xfrm>
              <a:off x="1597505" y="3632501"/>
              <a:ext cx="2794475" cy="732602"/>
            </a:xfrm>
            <a:prstGeom prst="leftArrow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</a:rPr>
                <a:t>Classify as </a:t>
              </a:r>
              <a:r>
                <a:rPr lang="en-US" altLang="ko-KR" b="1" dirty="0">
                  <a:solidFill>
                    <a:srgbClr val="00B050"/>
                  </a:solidFill>
                </a:rPr>
                <a:t>y</a:t>
              </a:r>
              <a:endParaRPr lang="ko-KR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9" name="Right Arrow 22"/>
            <p:cNvSpPr/>
            <p:nvPr/>
          </p:nvSpPr>
          <p:spPr>
            <a:xfrm>
              <a:off x="4448121" y="3632502"/>
              <a:ext cx="2822109" cy="732602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</a:rPr>
                <a:t>Classify as </a:t>
              </a:r>
              <a:r>
                <a:rPr lang="en-US" altLang="ko-KR" b="1" dirty="0">
                  <a:solidFill>
                    <a:srgbClr val="C00000"/>
                  </a:solidFill>
                </a:rPr>
                <a:t>y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30" name="Freeform 23"/>
            <p:cNvSpPr/>
            <p:nvPr/>
          </p:nvSpPr>
          <p:spPr>
            <a:xfrm>
              <a:off x="1633928" y="2713220"/>
              <a:ext cx="5658787" cy="869429"/>
            </a:xfrm>
            <a:custGeom>
              <a:avLst/>
              <a:gdLst>
                <a:gd name="connsiteX0" fmla="*/ 7495 w 5658787"/>
                <a:gd name="connsiteY0" fmla="*/ 809469 h 869429"/>
                <a:gd name="connsiteX1" fmla="*/ 2780675 w 5658787"/>
                <a:gd name="connsiteY1" fmla="*/ 0 h 869429"/>
                <a:gd name="connsiteX2" fmla="*/ 5658787 w 5658787"/>
                <a:gd name="connsiteY2" fmla="*/ 816964 h 869429"/>
                <a:gd name="connsiteX3" fmla="*/ 5658787 w 5658787"/>
                <a:gd name="connsiteY3" fmla="*/ 861934 h 869429"/>
                <a:gd name="connsiteX4" fmla="*/ 0 w 5658787"/>
                <a:gd name="connsiteY4" fmla="*/ 869429 h 869429"/>
                <a:gd name="connsiteX5" fmla="*/ 7495 w 5658787"/>
                <a:gd name="connsiteY5" fmla="*/ 809469 h 86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8787" h="869429">
                  <a:moveTo>
                    <a:pt x="7495" y="809469"/>
                  </a:moveTo>
                  <a:lnTo>
                    <a:pt x="2780675" y="0"/>
                  </a:lnTo>
                  <a:lnTo>
                    <a:pt x="5658787" y="816964"/>
                  </a:lnTo>
                  <a:lnTo>
                    <a:pt x="5658787" y="861934"/>
                  </a:lnTo>
                  <a:lnTo>
                    <a:pt x="0" y="869429"/>
                  </a:lnTo>
                  <a:lnTo>
                    <a:pt x="7495" y="809469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Freeform 24"/>
            <p:cNvSpPr/>
            <p:nvPr/>
          </p:nvSpPr>
          <p:spPr>
            <a:xfrm>
              <a:off x="1686393" y="2735705"/>
              <a:ext cx="5576341" cy="824459"/>
            </a:xfrm>
            <a:custGeom>
              <a:avLst/>
              <a:gdLst>
                <a:gd name="connsiteX0" fmla="*/ 0 w 5576341"/>
                <a:gd name="connsiteY0" fmla="*/ 786984 h 824459"/>
                <a:gd name="connsiteX1" fmla="*/ 1161738 w 5576341"/>
                <a:gd name="connsiteY1" fmla="*/ 779488 h 824459"/>
                <a:gd name="connsiteX2" fmla="*/ 1963712 w 5576341"/>
                <a:gd name="connsiteY2" fmla="*/ 659567 h 824459"/>
                <a:gd name="connsiteX3" fmla="*/ 2443397 w 5576341"/>
                <a:gd name="connsiteY3" fmla="*/ 367259 h 824459"/>
                <a:gd name="connsiteX4" fmla="*/ 2750696 w 5576341"/>
                <a:gd name="connsiteY4" fmla="*/ 0 h 824459"/>
                <a:gd name="connsiteX5" fmla="*/ 3680086 w 5576341"/>
                <a:gd name="connsiteY5" fmla="*/ 532151 h 824459"/>
                <a:gd name="connsiteX6" fmla="*/ 4242217 w 5576341"/>
                <a:gd name="connsiteY6" fmla="*/ 727023 h 824459"/>
                <a:gd name="connsiteX7" fmla="*/ 4669437 w 5576341"/>
                <a:gd name="connsiteY7" fmla="*/ 786984 h 824459"/>
                <a:gd name="connsiteX8" fmla="*/ 5418945 w 5576341"/>
                <a:gd name="connsiteY8" fmla="*/ 794479 h 824459"/>
                <a:gd name="connsiteX9" fmla="*/ 5576341 w 5576341"/>
                <a:gd name="connsiteY9" fmla="*/ 794479 h 824459"/>
                <a:gd name="connsiteX10" fmla="*/ 5576341 w 5576341"/>
                <a:gd name="connsiteY10" fmla="*/ 824459 h 824459"/>
                <a:gd name="connsiteX11" fmla="*/ 0 w 5576341"/>
                <a:gd name="connsiteY11" fmla="*/ 786984 h 82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76341" h="824459">
                  <a:moveTo>
                    <a:pt x="0" y="786984"/>
                  </a:moveTo>
                  <a:lnTo>
                    <a:pt x="1161738" y="779488"/>
                  </a:lnTo>
                  <a:lnTo>
                    <a:pt x="1963712" y="659567"/>
                  </a:lnTo>
                  <a:lnTo>
                    <a:pt x="2443397" y="367259"/>
                  </a:lnTo>
                  <a:lnTo>
                    <a:pt x="2750696" y="0"/>
                  </a:lnTo>
                  <a:lnTo>
                    <a:pt x="3680086" y="532151"/>
                  </a:lnTo>
                  <a:lnTo>
                    <a:pt x="4242217" y="727023"/>
                  </a:lnTo>
                  <a:lnTo>
                    <a:pt x="4669437" y="786984"/>
                  </a:lnTo>
                  <a:lnTo>
                    <a:pt x="5418945" y="794479"/>
                  </a:lnTo>
                  <a:lnTo>
                    <a:pt x="5576341" y="794479"/>
                  </a:lnTo>
                  <a:lnTo>
                    <a:pt x="5576341" y="824459"/>
                  </a:lnTo>
                  <a:lnTo>
                    <a:pt x="0" y="786984"/>
                  </a:lnTo>
                  <a:close/>
                </a:path>
              </a:pathLst>
            </a:custGeom>
            <a:solidFill>
              <a:schemeClr val="tx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Freeform 26"/>
            <p:cNvSpPr/>
            <p:nvPr/>
          </p:nvSpPr>
          <p:spPr>
            <a:xfrm>
              <a:off x="5343993" y="2630774"/>
              <a:ext cx="1933732" cy="367259"/>
            </a:xfrm>
            <a:custGeom>
              <a:avLst/>
              <a:gdLst>
                <a:gd name="connsiteX0" fmla="*/ 1933732 w 1933732"/>
                <a:gd name="connsiteY0" fmla="*/ 0 h 367259"/>
                <a:gd name="connsiteX1" fmla="*/ 697043 w 1933732"/>
                <a:gd name="connsiteY1" fmla="*/ 74951 h 367259"/>
                <a:gd name="connsiteX2" fmla="*/ 0 w 1933732"/>
                <a:gd name="connsiteY2" fmla="*/ 367259 h 36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3732" h="367259">
                  <a:moveTo>
                    <a:pt x="1933732" y="0"/>
                  </a:moveTo>
                  <a:cubicBezTo>
                    <a:pt x="1476531" y="6870"/>
                    <a:pt x="1019331" y="13741"/>
                    <a:pt x="697043" y="74951"/>
                  </a:cubicBezTo>
                  <a:cubicBezTo>
                    <a:pt x="374755" y="136161"/>
                    <a:pt x="187377" y="251710"/>
                    <a:pt x="0" y="367259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452320" y="3424460"/>
              <a:ext cx="483887" cy="539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i="1" dirty="0"/>
                <a:t>X</a:t>
              </a:r>
              <a:endParaRPr lang="ko-KR" altLang="en-US" b="1" i="1" dirty="0"/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 flipH="1" flipV="1">
            <a:off x="7625957" y="2904554"/>
            <a:ext cx="1558181" cy="126918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8814965" y="2453637"/>
            <a:ext cx="1634050" cy="185877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 rot="18189916">
                <a:off x="7368075" y="3024088"/>
                <a:ext cx="4939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89916">
                <a:off x="7368075" y="3024088"/>
                <a:ext cx="4939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/>
              <p:cNvSpPr/>
              <p:nvPr/>
            </p:nvSpPr>
            <p:spPr>
              <a:xfrm>
                <a:off x="10318749" y="2470941"/>
                <a:ext cx="1369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d>
                        <m:dPr>
                          <m:ctrlP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altLang="ko-KR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직사각형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749" y="2470941"/>
                <a:ext cx="1369990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직사각형 48"/>
          <p:cNvSpPr/>
          <p:nvPr/>
        </p:nvSpPr>
        <p:spPr>
          <a:xfrm>
            <a:off x="8064675" y="4973687"/>
            <a:ext cx="3593810" cy="144665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The sigmoid function shows the S-curve ranged and sharply adapted.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The output gets different by the orientation of the hyper plane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3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4606" y="369632"/>
            <a:ext cx="7980660" cy="970450"/>
          </a:xfrm>
        </p:spPr>
        <p:txBody>
          <a:bodyPr/>
          <a:lstStyle/>
          <a:p>
            <a:r>
              <a:rPr lang="en-US" altLang="ko-KR" i="1" dirty="0" smtClean="0"/>
              <a:t>Detour: </a:t>
            </a:r>
            <a:r>
              <a:rPr lang="en-US" altLang="ko-KR" dirty="0" smtClean="0"/>
              <a:t>Logistic function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2941" y="1303735"/>
                <a:ext cx="9364616" cy="525358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 smtClean="0"/>
                  <a:t>Sigmoid function is</a:t>
                </a:r>
              </a:p>
              <a:p>
                <a:pPr lvl="1"/>
                <a:r>
                  <a:rPr lang="en-US" altLang="ko-KR" dirty="0" smtClean="0"/>
                  <a:t>Bounded</a:t>
                </a:r>
              </a:p>
              <a:p>
                <a:pPr lvl="1"/>
                <a:r>
                  <a:rPr lang="en-US" altLang="ko-KR" dirty="0" smtClean="0"/>
                  <a:t>Differentiable</a:t>
                </a:r>
              </a:p>
              <a:p>
                <a:pPr lvl="1"/>
                <a:r>
                  <a:rPr lang="en-US" altLang="ko-KR" dirty="0" smtClean="0"/>
                  <a:t>Real function</a:t>
                </a:r>
              </a:p>
              <a:p>
                <a:pPr lvl="1"/>
                <a:r>
                  <a:rPr lang="en-US" altLang="ko-KR" dirty="0" smtClean="0"/>
                  <a:t>Defined for all real inputs</a:t>
                </a:r>
              </a:p>
              <a:p>
                <a:pPr lvl="1"/>
                <a:r>
                  <a:rPr lang="en-US" altLang="ko-KR" dirty="0" smtClean="0"/>
                  <a:t>With positive derivative</a:t>
                </a:r>
              </a:p>
              <a:p>
                <a:r>
                  <a:rPr lang="en-US" altLang="ko-KR" dirty="0" smtClean="0"/>
                  <a:t>Logistic function is</a:t>
                </a:r>
              </a:p>
              <a:p>
                <a:pPr lvl="1"/>
                <a:r>
                  <a:rPr lang="en-US" altLang="ko-KR" b="0" dirty="0" smtClean="0"/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In relation to the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population growth</a:t>
                </a:r>
              </a:p>
              <a:p>
                <a:pPr lvl="1"/>
                <a:r>
                  <a:rPr lang="en-US" altLang="ko-KR" dirty="0" smtClean="0"/>
                  <a:t>Why is this good?</a:t>
                </a:r>
              </a:p>
              <a:p>
                <a:pPr lvl="2"/>
                <a:r>
                  <a:rPr lang="en-US" altLang="ko-KR" dirty="0" smtClean="0"/>
                  <a:t>Sigmoid function</a:t>
                </a:r>
              </a:p>
              <a:p>
                <a:pPr lvl="2"/>
                <a:r>
                  <a:rPr lang="en-US" altLang="ko-KR" dirty="0" smtClean="0"/>
                  <a:t>Particularly, easy to calculate 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the derivative…</a:t>
                </a:r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2941" y="1303735"/>
                <a:ext cx="9364616" cy="525358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Rectangular Callout 5"/>
          <p:cNvSpPr/>
          <p:nvPr/>
        </p:nvSpPr>
        <p:spPr>
          <a:xfrm>
            <a:off x="10416481" y="439639"/>
            <a:ext cx="1490919" cy="864096"/>
          </a:xfrm>
          <a:prstGeom prst="wedgeRectCallout">
            <a:avLst>
              <a:gd name="adj1" fmla="val 9005"/>
              <a:gd name="adj2" fmla="val 65914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Many types of sigmoid functions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196888" y="-1691"/>
                <a:ext cx="5471113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/>
                  <a:t>Neuron Output Activation Function: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888" y="-1691"/>
                <a:ext cx="5471113" cy="404983"/>
              </a:xfrm>
              <a:prstGeom prst="rect">
                <a:avLst/>
              </a:prstGeom>
              <a:blipFill>
                <a:blip r:embed="rId3"/>
                <a:stretch>
                  <a:fillRect l="-1003" t="-4545" b="-196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797" y="1432157"/>
            <a:ext cx="5763269" cy="287556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008305" y="4174739"/>
            <a:ext cx="2876550" cy="2484438"/>
            <a:chOff x="5311168" y="3532188"/>
            <a:chExt cx="2876550" cy="2484438"/>
          </a:xfrm>
        </p:grpSpPr>
        <p:sp>
          <p:nvSpPr>
            <p:cNvPr id="8" name="TextBox 7"/>
            <p:cNvSpPr txBox="1"/>
            <p:nvPr/>
          </p:nvSpPr>
          <p:spPr>
            <a:xfrm>
              <a:off x="5816707" y="5647294"/>
              <a:ext cx="199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Logistic Function</a:t>
              </a:r>
              <a:endParaRPr lang="ko-KR" altLang="en-US" b="1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1168" y="3532188"/>
              <a:ext cx="2876550" cy="2162175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793826" y="4174739"/>
            <a:ext cx="3398174" cy="2625123"/>
            <a:chOff x="8793826" y="4174739"/>
            <a:chExt cx="3398174" cy="2625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793826" y="6336915"/>
                  <a:ext cx="3398174" cy="4629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Logit </a:t>
                  </a:r>
                  <a:r>
                    <a:rPr lang="en-US" altLang="ko-KR" b="1" dirty="0" smtClean="0"/>
                    <a:t>Function, </a:t>
                  </a:r>
                  <a:r>
                    <a:rPr lang="en-US" altLang="ko-KR" dirty="0"/>
                    <a:t>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3826" y="6336915"/>
                  <a:ext cx="3398174" cy="462947"/>
                </a:xfrm>
                <a:prstGeom prst="rect">
                  <a:avLst/>
                </a:prstGeom>
                <a:blipFill>
                  <a:blip r:embed="rId6"/>
                  <a:stretch>
                    <a:fillRect l="-1257" t="-1333" r="-180" b="-8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75736" y="4174739"/>
              <a:ext cx="2876550" cy="2162175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10096237" y="3426427"/>
            <a:ext cx="136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©Wikipedia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06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74920"/>
            <a:ext cx="7348747" cy="97045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Hyperbolic Tangent Function</a:t>
            </a:r>
            <a:br>
              <a:rPr lang="en-US" altLang="ko-KR" dirty="0"/>
            </a:br>
            <a:r>
              <a:rPr lang="en-US" altLang="ko-KR" dirty="0"/>
              <a:t>and Rectified Linear Function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15841" y="1534741"/>
                <a:ext cx="5364331" cy="532325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ko-KR" dirty="0" smtClean="0"/>
                  <a:t>Hyperbolic tangent function</a:t>
                </a:r>
              </a:p>
              <a:p>
                <a:pPr lvl="1"/>
                <a:r>
                  <a:rPr lang="en-US" altLang="ko-KR" dirty="0" smtClean="0"/>
                  <a:t>A type of sigmoid function</a:t>
                </a:r>
              </a:p>
              <a:p>
                <a:pPr lvl="1"/>
                <a:r>
                  <a:rPr lang="en-US" altLang="ko-KR" dirty="0" smtClean="0"/>
                  <a:t>Ranged from -1 to 1</a:t>
                </a:r>
              </a:p>
              <a:p>
                <a:pPr lvl="2"/>
                <a:r>
                  <a:rPr lang="en-US" altLang="ko-KR" dirty="0" smtClean="0"/>
                  <a:t>Unlike the logistic function from 0 to 1</a:t>
                </a:r>
              </a:p>
              <a:p>
                <a:pPr lvl="2"/>
                <a:r>
                  <a:rPr lang="en-US" altLang="ko-KR" dirty="0" smtClean="0"/>
                  <a:t>This function can result in negative</a:t>
                </a:r>
              </a:p>
              <a:p>
                <a:pPr lvl="1"/>
                <a:r>
                  <a:rPr lang="en-US" altLang="ko-KR" dirty="0" smtClean="0"/>
                  <a:t>Strictly increasing</a:t>
                </a:r>
              </a:p>
              <a:p>
                <a:pPr lvl="2"/>
                <a:r>
                  <a:rPr lang="en-US" altLang="ko-KR" dirty="0" smtClean="0"/>
                  <a:t>Continuous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Rectified linear activation function</a:t>
                </a:r>
              </a:p>
              <a:p>
                <a:pPr lvl="1"/>
                <a:r>
                  <a:rPr lang="en-US" altLang="ko-KR" dirty="0" smtClean="0"/>
                  <a:t>A.k.a. Rectifier in the neural network field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Biologically plausible</a:t>
                </a:r>
              </a:p>
              <a:p>
                <a:pPr lvl="2"/>
                <a:r>
                  <a:rPr lang="en-US" altLang="ko-KR" dirty="0" smtClean="0"/>
                  <a:t>Actual neurons in a brain rarely reach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the maximum saturation</a:t>
                </a:r>
              </a:p>
              <a:p>
                <a:pPr lvl="1"/>
                <a:r>
                  <a:rPr lang="en-US" altLang="ko-KR" dirty="0" smtClean="0"/>
                  <a:t>Smoothed version is</a:t>
                </a:r>
              </a:p>
              <a:p>
                <a:pPr lvl="2"/>
                <a:r>
                  <a:rPr lang="en-US" altLang="ko-KR" dirty="0" err="1" smtClean="0"/>
                  <a:t>Softplus</a:t>
                </a:r>
                <a:r>
                  <a:rPr lang="en-US" altLang="ko-KR" dirty="0" smtClean="0"/>
                  <a:t> function: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⁡(1+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Derivation of </a:t>
                </a:r>
                <a:r>
                  <a:rPr lang="en-US" altLang="ko-KR" dirty="0" err="1" smtClean="0"/>
                  <a:t>softplus</a:t>
                </a:r>
                <a:r>
                  <a:rPr lang="en-US" altLang="ko-KR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b="0" dirty="0" smtClean="0"/>
              </a:p>
              <a:p>
                <a:pPr lvl="1"/>
                <a:r>
                  <a:rPr lang="en-US" altLang="ko-KR" dirty="0" smtClean="0"/>
                  <a:t>Sparse activation of hidden neurons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Deep neural net</a:t>
                </a:r>
                <a:endParaRPr lang="en-US" altLang="ko-KR" dirty="0" smtClean="0"/>
              </a:p>
              <a:p>
                <a:pPr lvl="2"/>
                <a:endParaRPr lang="en-US" altLang="ko-KR" dirty="0" smtClean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15841" y="1534741"/>
                <a:ext cx="5364331" cy="532325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8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196888" y="-1691"/>
                <a:ext cx="5471113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/>
                  <a:t>Neuron Output Activation Function: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888" y="-1691"/>
                <a:ext cx="5471113" cy="404983"/>
              </a:xfrm>
              <a:prstGeom prst="rect">
                <a:avLst/>
              </a:prstGeom>
              <a:blipFill>
                <a:blip r:embed="rId3"/>
                <a:stretch>
                  <a:fillRect l="-1003" t="-4545" b="-196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666" y="558444"/>
            <a:ext cx="3907958" cy="29379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25" y="3496391"/>
            <a:ext cx="4236775" cy="318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671" y="64744"/>
            <a:ext cx="6753222" cy="970450"/>
          </a:xfrm>
        </p:spPr>
        <p:txBody>
          <a:bodyPr/>
          <a:lstStyle/>
          <a:p>
            <a:r>
              <a:rPr lang="en-US" altLang="ko-KR" dirty="0" smtClean="0"/>
              <a:t>Classification with Neuron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6107" y="1142287"/>
            <a:ext cx="9135763" cy="521732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Neuron can be used to a binary classification with a linear decision boundary</a:t>
            </a:r>
          </a:p>
          <a:p>
            <a:pPr lvl="1"/>
            <a:r>
              <a:rPr lang="en-US" altLang="ko-KR" dirty="0" smtClean="0"/>
              <a:t>Sigmoid function</a:t>
            </a:r>
          </a:p>
          <a:p>
            <a:pPr lvl="2"/>
            <a:r>
              <a:rPr lang="en-US" altLang="ko-KR" dirty="0" smtClean="0"/>
              <a:t>Good analogy to P(y=1|X)</a:t>
            </a:r>
          </a:p>
          <a:p>
            <a:pPr lvl="2"/>
            <a:r>
              <a:rPr lang="en-US" altLang="ko-KR" dirty="0" err="1" smtClean="0"/>
              <a:t>E.x</a:t>
            </a:r>
            <a:r>
              <a:rPr lang="en-US" altLang="ko-KR" dirty="0" smtClean="0"/>
              <a:t>. Logistic regression</a:t>
            </a:r>
          </a:p>
          <a:p>
            <a:r>
              <a:rPr lang="en-US" altLang="ko-KR" dirty="0" smtClean="0"/>
              <a:t>If a neuron output is above than the</a:t>
            </a:r>
            <a:br>
              <a:rPr lang="en-US" altLang="ko-KR" dirty="0" smtClean="0"/>
            </a:br>
            <a:r>
              <a:rPr lang="en-US" altLang="ko-KR" dirty="0" smtClean="0"/>
              <a:t>half of the range, it classifies the </a:t>
            </a:r>
            <a:br>
              <a:rPr lang="en-US" altLang="ko-KR" dirty="0" smtClean="0"/>
            </a:br>
            <a:r>
              <a:rPr lang="en-US" altLang="ko-KR" dirty="0" smtClean="0"/>
              <a:t>instance as positive</a:t>
            </a:r>
          </a:p>
          <a:p>
            <a:pPr lvl="1"/>
            <a:r>
              <a:rPr lang="en-US" altLang="ko-KR" dirty="0" smtClean="0"/>
              <a:t>If we used the logistic function</a:t>
            </a:r>
          </a:p>
          <a:p>
            <a:pPr lvl="2"/>
            <a:r>
              <a:rPr lang="en-US" altLang="ko-KR" dirty="0" smtClean="0"/>
              <a:t>Positive above 0.5</a:t>
            </a:r>
          </a:p>
          <a:p>
            <a:pPr lvl="1"/>
            <a:r>
              <a:rPr lang="en-US" altLang="ko-KR" dirty="0" smtClean="0"/>
              <a:t>If we used the hyperbolic tangent</a:t>
            </a:r>
            <a:br>
              <a:rPr lang="en-US" altLang="ko-KR" dirty="0" smtClean="0"/>
            </a:br>
            <a:r>
              <a:rPr lang="en-US" altLang="ko-KR" dirty="0" smtClean="0"/>
              <a:t>function</a:t>
            </a:r>
          </a:p>
          <a:p>
            <a:pPr lvl="2"/>
            <a:r>
              <a:rPr lang="en-US" altLang="ko-KR" dirty="0" smtClean="0"/>
              <a:t>Positive above 0</a:t>
            </a:r>
          </a:p>
          <a:p>
            <a:r>
              <a:rPr lang="en-US" altLang="ko-KR" dirty="0" smtClean="0"/>
              <a:t>Linear decision boundary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9</a:t>
            </a:fld>
            <a:endParaRPr lang="ko-KR" alt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7954878" y="2173599"/>
            <a:ext cx="0" cy="2952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680828" y="5062920"/>
            <a:ext cx="3240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8746966" y="2605647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0"/>
          <p:cNvSpPr/>
          <p:nvPr/>
        </p:nvSpPr>
        <p:spPr>
          <a:xfrm>
            <a:off x="8242910" y="3289723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/>
          <p:cNvSpPr/>
          <p:nvPr/>
        </p:nvSpPr>
        <p:spPr>
          <a:xfrm>
            <a:off x="9647066" y="2915383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2"/>
          <p:cNvSpPr/>
          <p:nvPr/>
        </p:nvSpPr>
        <p:spPr>
          <a:xfrm>
            <a:off x="8260912" y="3883789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Multiply 13"/>
          <p:cNvSpPr/>
          <p:nvPr/>
        </p:nvSpPr>
        <p:spPr>
          <a:xfrm>
            <a:off x="10007106" y="3613759"/>
            <a:ext cx="540060" cy="4500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Multiply 14"/>
          <p:cNvSpPr/>
          <p:nvPr/>
        </p:nvSpPr>
        <p:spPr>
          <a:xfrm>
            <a:off x="9359034" y="3865787"/>
            <a:ext cx="540060" cy="4500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Multiply 15"/>
          <p:cNvSpPr/>
          <p:nvPr/>
        </p:nvSpPr>
        <p:spPr>
          <a:xfrm>
            <a:off x="8768074" y="4612870"/>
            <a:ext cx="540060" cy="4500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Multiply 16"/>
          <p:cNvSpPr/>
          <p:nvPr/>
        </p:nvSpPr>
        <p:spPr>
          <a:xfrm>
            <a:off x="9827086" y="4564814"/>
            <a:ext cx="540060" cy="4500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701985" y="5110977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x</a:t>
            </a:r>
            <a:r>
              <a:rPr lang="en-US" altLang="ko-KR" b="1" baseline="-25000" dirty="0"/>
              <a:t>1</a:t>
            </a:r>
            <a:endParaRPr lang="ko-KR" altLang="en-US" b="1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7511097" y="2101591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x</a:t>
            </a:r>
            <a:r>
              <a:rPr lang="en-US" altLang="ko-KR" b="1" baseline="-25000" dirty="0"/>
              <a:t>2</a:t>
            </a:r>
            <a:endParaRPr lang="ko-KR" altLang="en-US" b="1" baseline="-25000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7193623" y="2605648"/>
            <a:ext cx="3938609" cy="2754307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9107006" y="3469744"/>
            <a:ext cx="252028" cy="369041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87378" y="351718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/>
              <a:t>w</a:t>
            </a:r>
            <a:endParaRPr lang="ko-KR" alt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1"/>
              <p:cNvSpPr/>
              <p:nvPr/>
            </p:nvSpPr>
            <p:spPr>
              <a:xfrm>
                <a:off x="6563387" y="5206666"/>
                <a:ext cx="2699585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387" y="5206666"/>
                <a:ext cx="2699585" cy="7645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자유형 14"/>
          <p:cNvSpPr/>
          <p:nvPr/>
        </p:nvSpPr>
        <p:spPr>
          <a:xfrm rot="13754992">
            <a:off x="7910708" y="3200263"/>
            <a:ext cx="3020992" cy="1367050"/>
          </a:xfrm>
          <a:custGeom>
            <a:avLst/>
            <a:gdLst>
              <a:gd name="connsiteX0" fmla="*/ 0 w 2761673"/>
              <a:gd name="connsiteY0" fmla="*/ 782816 h 793438"/>
              <a:gd name="connsiteX1" fmla="*/ 1080655 w 2761673"/>
              <a:gd name="connsiteY1" fmla="*/ 699689 h 793438"/>
              <a:gd name="connsiteX2" fmla="*/ 1764146 w 2761673"/>
              <a:gd name="connsiteY2" fmla="*/ 99325 h 793438"/>
              <a:gd name="connsiteX3" fmla="*/ 2761673 w 2761673"/>
              <a:gd name="connsiteY3" fmla="*/ 6962 h 7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73" h="793438">
                <a:moveTo>
                  <a:pt x="0" y="782816"/>
                </a:moveTo>
                <a:cubicBezTo>
                  <a:pt x="393315" y="798210"/>
                  <a:pt x="786631" y="813604"/>
                  <a:pt x="1080655" y="699689"/>
                </a:cubicBezTo>
                <a:cubicBezTo>
                  <a:pt x="1374679" y="585774"/>
                  <a:pt x="1483976" y="214779"/>
                  <a:pt x="1764146" y="99325"/>
                </a:cubicBezTo>
                <a:cubicBezTo>
                  <a:pt x="2044316" y="-16129"/>
                  <a:pt x="2402994" y="-4584"/>
                  <a:pt x="2761673" y="6962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34"/>
          <p:cNvCxnSpPr/>
          <p:nvPr/>
        </p:nvCxnSpPr>
        <p:spPr>
          <a:xfrm flipV="1">
            <a:off x="10340770" y="2197849"/>
            <a:ext cx="580419" cy="97304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40"/>
          <p:cNvCxnSpPr/>
          <p:nvPr/>
        </p:nvCxnSpPr>
        <p:spPr>
          <a:xfrm flipH="1" flipV="1">
            <a:off x="9592352" y="2322563"/>
            <a:ext cx="1739258" cy="207644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 rot="19717376">
                <a:off x="10517248" y="1897657"/>
                <a:ext cx="4939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17376">
                <a:off x="10517248" y="1897657"/>
                <a:ext cx="4939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307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Custom 2">
      <a:dk1>
        <a:srgbClr val="000000"/>
      </a:dk1>
      <a:lt1>
        <a:srgbClr val="EAEAEA"/>
      </a:lt1>
      <a:dk2>
        <a:srgbClr val="000000"/>
      </a:dk2>
      <a:lt2>
        <a:srgbClr val="F8F8F8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9491</TotalTime>
  <Words>956</Words>
  <Application>Microsoft Office PowerPoint</Application>
  <PresentationFormat>Widescreen</PresentationFormat>
  <Paragraphs>531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돋움</vt:lpstr>
      <vt:lpstr>맑은 고딕</vt:lpstr>
      <vt:lpstr>Arial</vt:lpstr>
      <vt:lpstr>Calisto MT</vt:lpstr>
      <vt:lpstr>Cambria Math</vt:lpstr>
      <vt:lpstr>Trebuchet MS</vt:lpstr>
      <vt:lpstr>Wingdings</vt:lpstr>
      <vt:lpstr>Wingdings 2</vt:lpstr>
      <vt:lpstr>Slate</vt:lpstr>
      <vt:lpstr>Artificial Neural Network</vt:lpstr>
      <vt:lpstr>Weekly Objectives</vt:lpstr>
      <vt:lpstr>Perceptron and Neural Network</vt:lpstr>
      <vt:lpstr>Artificial Neuron</vt:lpstr>
      <vt:lpstr>Neuron Input Activation Function</vt:lpstr>
      <vt:lpstr>Neuron Output Activation Function</vt:lpstr>
      <vt:lpstr>Detour: Logistic function</vt:lpstr>
      <vt:lpstr>Hyperbolic Tangent Function and Rectified Linear Function</vt:lpstr>
      <vt:lpstr>Classification with Neuron</vt:lpstr>
      <vt:lpstr>Problem of Linear Decision Boundary</vt:lpstr>
      <vt:lpstr>Linear Boundary and Logic Operator</vt:lpstr>
      <vt:lpstr>Artificial Neural Network</vt:lpstr>
      <vt:lpstr>Effects of Multiple Perceptrons</vt:lpstr>
      <vt:lpstr>Linking Multiple Neurons</vt:lpstr>
      <vt:lpstr>Output Activation Function</vt:lpstr>
      <vt:lpstr>Multiple Layers of Neural Network</vt:lpstr>
      <vt:lpstr>Training neural network</vt:lpstr>
      <vt:lpstr>Derivative of Activation Function</vt:lpstr>
      <vt:lpstr>Sample Neural Network</vt:lpstr>
      <vt:lpstr>Learning Single Depth</vt:lpstr>
      <vt:lpstr>Learning Two Depth</vt:lpstr>
      <vt:lpstr>Backpropagation</vt:lpstr>
      <vt:lpstr>Stochastic Gradient Descent</vt:lpstr>
      <vt:lpstr>Weight Initialization</vt:lpstr>
      <vt:lpstr>Universal Approximation Theorem</vt:lpstr>
      <vt:lpstr>Problem of Artificial Neural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Variational Inference on Probabilistic Graphical Models</dc:title>
  <dc:creator>Il-Chul Moon</dc:creator>
  <cp:lastModifiedBy>Il-Chul Moon</cp:lastModifiedBy>
  <cp:revision>399</cp:revision>
  <dcterms:created xsi:type="dcterms:W3CDTF">2013-08-14T02:12:56Z</dcterms:created>
  <dcterms:modified xsi:type="dcterms:W3CDTF">2017-03-22T21:14:44Z</dcterms:modified>
</cp:coreProperties>
</file>